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media/image28.png" ContentType="image/png"/>
  <Override PartName="/ppt/media/image1.jpeg" ContentType="image/jpeg"/>
  <Override PartName="/ppt/media/image8.png" ContentType="image/png"/>
  <Override PartName="/ppt/media/image2.jpeg" ContentType="image/jpeg"/>
  <Override PartName="/ppt/media/image5.png" ContentType="image/png"/>
  <Override PartName="/ppt/media/image3.jpeg" ContentType="image/jpeg"/>
  <Override PartName="/ppt/media/image4.jpeg" ContentType="image/jpeg"/>
  <Override PartName="/ppt/media/image21.png" ContentType="image/png"/>
  <Override PartName="/ppt/media/image6.jpeg" ContentType="image/jpeg"/>
  <Override PartName="/ppt/media/image7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slideLayouts/slideLayout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9144000" cy="5143500"/>
  <p:notesSz cx="6797675" cy="9926637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1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FEEBCCBC-0C04-4042-8188-B322CC25D1C7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4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latin typeface="Arial"/>
            </a:endParaRPr>
          </a:p>
        </p:txBody>
      </p:sp>
      <p:sp>
        <p:nvSpPr>
          <p:cNvPr id="424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2CE805C0-FCA0-4F6B-8B70-E66E6E812A57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latin typeface="Arial"/>
            </a:endParaRPr>
          </a:p>
        </p:txBody>
      </p:sp>
      <p:sp>
        <p:nvSpPr>
          <p:cNvPr id="426" name="TextShape 2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3E782928-9CA5-418D-B9A0-92A8DC815AE2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 type="body"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5" name="PlaceHolder 6"/>
          <p:cNvSpPr>
            <a:spLocks noGrp="1"/>
          </p:cNvSpPr>
          <p:nvPr>
            <p:ph type="body"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7"/>
          <p:cNvSpPr>
            <a:spLocks noGrp="1"/>
          </p:cNvSpPr>
          <p:nvPr>
            <p:ph type="body"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-9000" y="5213880"/>
            <a:ext cx="83894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This presentation uses a free template provided by FPPT.com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www.free-power-point-templates.com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556920" y="3274200"/>
            <a:ext cx="8203320" cy="875880"/>
          </a:xfrm>
          <a:prstGeom prst="rect">
            <a:avLst/>
          </a:prstGeom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ffffff"/>
                </a:solidFill>
                <a:latin typeface="Calibri"/>
              </a:rPr>
              <a:t>Click to edit Master title style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289A0CB7-53DA-4DD6-961D-D81F1620BE42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480B098E-1078-4B31-BEEB-6681989AC0F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-9000" y="5213880"/>
            <a:ext cx="83894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This presentation uses a free template provided by FPPT.com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www.free-power-point-templates.com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title"/>
          </p:nvPr>
        </p:nvSpPr>
        <p:spPr>
          <a:xfrm>
            <a:off x="448920" y="1020600"/>
            <a:ext cx="8245800" cy="763200"/>
          </a:xfrm>
          <a:prstGeom prst="rect">
            <a:avLst/>
          </a:prstGeom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Calibri"/>
              </a:rPr>
              <a:t>Click to edit Master title style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48920" y="1777320"/>
            <a:ext cx="8245800" cy="3084840"/>
          </a:xfrm>
          <a:prstGeom prst="rect">
            <a:avLst/>
          </a:prstGeom>
        </p:spPr>
        <p:txBody>
          <a:bodyPr/>
          <a:p>
            <a:pPr marL="343080" indent="-342720" algn="ctr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 algn="ctr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–"/>
            </a:pPr>
            <a:r>
              <a:rPr b="0" lang="en-US" sz="2800" spc="-1" strike="noStrike">
                <a:solidFill>
                  <a:srgbClr val="ffffff"/>
                </a:solidFill>
                <a:latin typeface="Calibri"/>
              </a:rPr>
              <a:t>Second level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 algn="ctr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ffffff"/>
                </a:solidFill>
                <a:latin typeface="Calibri"/>
              </a:rPr>
              <a:t>Third level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 algn="ctr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 algn="ctr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»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dt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51297EB5-A00E-4E9B-8A0C-FC6929F7E6BE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24CB794B-D095-4BE0-911A-F7EE0AD9B50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-9000" y="5213880"/>
            <a:ext cx="83894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This presentation uses a free template provided by FPPT.com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www.free-power-point-templates.com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title"/>
          </p:nvPr>
        </p:nvSpPr>
        <p:spPr>
          <a:xfrm>
            <a:off x="2402640" y="391680"/>
            <a:ext cx="6283800" cy="725040"/>
          </a:xfrm>
          <a:prstGeom prst="rect">
            <a:avLst/>
          </a:prstGeom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Calibri"/>
              </a:rPr>
              <a:t>Click to edit Master title style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2402640" y="1155240"/>
            <a:ext cx="6283800" cy="3510720"/>
          </a:xfrm>
          <a:prstGeom prst="rect">
            <a:avLst/>
          </a:prstGeom>
        </p:spPr>
        <p:txBody>
          <a:bodyPr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–"/>
            </a:pPr>
            <a:r>
              <a:rPr b="0" lang="en-US" sz="2800" spc="-1" strike="noStrike">
                <a:solidFill>
                  <a:srgbClr val="ffffff"/>
                </a:solidFill>
                <a:latin typeface="Calibri"/>
              </a:rPr>
              <a:t>Second level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ffffff"/>
                </a:solidFill>
                <a:latin typeface="Calibri"/>
              </a:rPr>
              <a:t>Third level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Fourth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»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Fifth level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dt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2D65C592-D717-4ABC-B9A2-1DB6F0897964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ftr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sldNum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79B96B8E-A5D6-425E-854D-9798CF8C6AC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206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-9000" y="5213880"/>
            <a:ext cx="83894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This presentation uses a free template provided by FPPT.com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www.free-power-point-templates.com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ffffff"/>
                </a:solidFill>
                <a:latin typeface="Calibri"/>
              </a:rPr>
              <a:t>Для правки текста заголовка щёлкните мышью</a:t>
            </a:r>
            <a:endParaRPr b="0" lang="en-US" sz="1800" spc="-1" strike="noStrike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ffffff"/>
                </a:solid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ffffff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ffffff"/>
                </a:solid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ffffff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ffffff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ffffff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ffffff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ffffff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ffffff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-9000" y="5213880"/>
            <a:ext cx="8389440" cy="516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This presentation uses a free template provided by FPPT.com</a:t>
            </a:r>
            <a:endParaRPr b="0" lang="ru-RU" sz="1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400" spc="-1" strike="noStrike">
                <a:solidFill>
                  <a:srgbClr val="a6a6a6"/>
                </a:solidFill>
                <a:latin typeface="Calibri"/>
              </a:rPr>
              <a:t>www.free-power-point-templates.com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dt"/>
          </p:nvPr>
        </p:nvSpPr>
        <p:spPr>
          <a:xfrm>
            <a:off x="457200" y="4767120"/>
            <a:ext cx="2133360" cy="2736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FDBBD6BD-4567-45FD-889C-9EAFABAD217A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10.3.21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ftr"/>
          </p:nvPr>
        </p:nvSpPr>
        <p:spPr>
          <a:xfrm>
            <a:off x="3124080" y="4767120"/>
            <a:ext cx="2895120" cy="27360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sldNum"/>
          </p:nvPr>
        </p:nvSpPr>
        <p:spPr>
          <a:xfrm>
            <a:off x="6553080" y="4767120"/>
            <a:ext cx="2133360" cy="27360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CF7C753B-E69B-434E-A8C9-24D335D9267F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en-US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jpe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2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4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2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2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49.xml"/><Relationship Id="rId3" Type="http://schemas.openxmlformats.org/officeDocument/2006/relationships/notesSlide" Target="../notesSlides/notesSlide2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ustomShape 1"/>
          <p:cNvSpPr/>
          <p:nvPr/>
        </p:nvSpPr>
        <p:spPr>
          <a:xfrm>
            <a:off x="4418280" y="4761720"/>
            <a:ext cx="8188560" cy="763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CustomShape 2"/>
          <p:cNvSpPr/>
          <p:nvPr/>
        </p:nvSpPr>
        <p:spPr>
          <a:xfrm>
            <a:off x="7634160" y="2119320"/>
            <a:ext cx="975960" cy="975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4" name="Рисунок 7" descr=""/>
          <p:cNvPicPr/>
          <p:nvPr/>
        </p:nvPicPr>
        <p:blipFill>
          <a:blip r:embed="rId1"/>
          <a:stretch/>
        </p:blipFill>
        <p:spPr>
          <a:xfrm>
            <a:off x="7677000" y="2140920"/>
            <a:ext cx="933120" cy="933120"/>
          </a:xfrm>
          <a:prstGeom prst="rect">
            <a:avLst/>
          </a:prstGeom>
          <a:ln>
            <a:noFill/>
          </a:ln>
        </p:spPr>
      </p:pic>
      <p:sp>
        <p:nvSpPr>
          <p:cNvPr id="215" name="TextShape 3"/>
          <p:cNvSpPr txBox="1"/>
          <p:nvPr/>
        </p:nvSpPr>
        <p:spPr>
          <a:xfrm>
            <a:off x="241560" y="3551040"/>
            <a:ext cx="8722800" cy="1404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  <a:spcBef>
                <a:spcPts val="1199"/>
              </a:spcBef>
              <a:spcAft>
                <a:spcPts val="1199"/>
              </a:spcAft>
            </a:pPr>
            <a:r>
              <a:rPr b="1" lang="en-US" sz="2000" spc="-1" strike="noStrike">
                <a:solidFill>
                  <a:srgbClr val="ffffff"/>
                </a:solidFill>
                <a:latin typeface="Arial"/>
              </a:rPr>
              <a:t>Законодательное регулирование </a:t>
            </a:r>
            <a:br/>
            <a:r>
              <a:rPr b="1" lang="en-US" sz="2000" spc="-1" strike="noStrike">
                <a:solidFill>
                  <a:srgbClr val="ffffff"/>
                </a:solidFill>
                <a:latin typeface="Arial"/>
              </a:rPr>
              <a:t>взаимодействия абонентов и организации водопроводно-канализационного хозяйства </a:t>
            </a:r>
            <a:br/>
            <a:r>
              <a:rPr b="1" lang="en-US" sz="2000" spc="-1" strike="noStrike">
                <a:solidFill>
                  <a:srgbClr val="ffffff"/>
                </a:solidFill>
                <a:latin typeface="Arial"/>
              </a:rPr>
              <a:t>по начислению платы за негативное воздействие сточных вод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CustomShape 4"/>
          <p:cNvSpPr/>
          <p:nvPr/>
        </p:nvSpPr>
        <p:spPr>
          <a:xfrm>
            <a:off x="627840" y="357120"/>
            <a:ext cx="991080" cy="1007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17" name="Рисунок 6" descr=""/>
          <p:cNvPicPr/>
          <p:nvPr/>
        </p:nvPicPr>
        <p:blipFill>
          <a:blip r:embed="rId2"/>
          <a:srcRect l="22079" t="12070" r="41353" b="20406"/>
          <a:stretch/>
        </p:blipFill>
        <p:spPr>
          <a:xfrm>
            <a:off x="675360" y="412920"/>
            <a:ext cx="896040" cy="896040"/>
          </a:xfrm>
          <a:prstGeom prst="rect">
            <a:avLst/>
          </a:prstGeom>
          <a:ln>
            <a:noFill/>
          </a:ln>
        </p:spPr>
      </p:pic>
      <p:sp>
        <p:nvSpPr>
          <p:cNvPr id="218" name="CustomShape 5"/>
          <p:cNvSpPr/>
          <p:nvPr/>
        </p:nvSpPr>
        <p:spPr>
          <a:xfrm>
            <a:off x="750240" y="547560"/>
            <a:ext cx="228240" cy="230760"/>
          </a:xfrm>
          <a:prstGeom prst="ellipse">
            <a:avLst/>
          </a:prstGeom>
          <a:solidFill>
            <a:srgbClr val="f1c8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6"/>
          <p:cNvSpPr/>
          <p:nvPr/>
        </p:nvSpPr>
        <p:spPr>
          <a:xfrm>
            <a:off x="821160" y="519120"/>
            <a:ext cx="156960" cy="1069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CustomShape 7"/>
          <p:cNvSpPr/>
          <p:nvPr/>
        </p:nvSpPr>
        <p:spPr>
          <a:xfrm>
            <a:off x="868680" y="588240"/>
            <a:ext cx="109800" cy="113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21" name="Рисунок 1" descr=""/>
          <p:cNvPicPr/>
          <p:nvPr/>
        </p:nvPicPr>
        <p:blipFill>
          <a:blip r:embed="rId3"/>
          <a:srcRect l="11356" t="8656" r="71364" b="74627"/>
          <a:stretch/>
        </p:blipFill>
        <p:spPr>
          <a:xfrm>
            <a:off x="3949920" y="1404360"/>
            <a:ext cx="143352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2243160" y="57600"/>
            <a:ext cx="6900480" cy="4363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Новые подходы в законодательстве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7" name="TextShape 2"/>
          <p:cNvSpPr txBox="1"/>
          <p:nvPr/>
        </p:nvSpPr>
        <p:spPr>
          <a:xfrm>
            <a:off x="2243160" y="408960"/>
            <a:ext cx="6699960" cy="4470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ВАЖНО! К-0,5 и К-2 к абонентам не применяются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Е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сли организацией ВКХ  произведен отбор проб сточных вод абонентов, указанных  в первом и втором условиях п. 123 (4) и п. 203 (объекты имеющие отдельный канализационный выпуск в ЦСВ и септики),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а также в случае, если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организацией ВКХ принята декларация в отношении данных объектов абонентов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расчет платы за негативное воздействие определяется по результатам отбора проб или сведениями отраженными в декларации.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К-0,5 и К-2 применяется ВСЕГДА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к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объектам абонентов, у которых 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отсутствует контрольный канализационный колодец,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а также иной канализационный колодец, в котором отбор проб сточных вод абонента может быть осуществлен отдельно от сточных вод иных абонентов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Предоставление декларации в отношении таких объектов абонента не допускается независимо от объема сбрасываемых сточных вод.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То есть, абоненты, указанные в третьем и четвертом условиях п. 123 (4) и                п. 203, 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не имеют право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подать декларацию состава и свойств сточных вод, так как отсутствует возможность контроля состава и свойств сточных вод.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4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8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2177280" y="547920"/>
            <a:ext cx="696636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КОНТРОЛЬ СОСТАВА И СВОЙСТВ СТОЧНЫХ ВОД АБОНЕНТОВ ОРГАНИЗАЦИЕЙ  ВКХ </a:t>
            </a:r>
            <a:r>
              <a:rPr b="0" i="1" lang="en-US" sz="1400" spc="-1" strike="noStrike">
                <a:solidFill>
                  <a:srgbClr val="ffffff"/>
                </a:solidFill>
                <a:latin typeface="Arial"/>
              </a:rPr>
              <a:t>(отбор проб сточных вод)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ВАЖНО!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Организация ВКХ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осуществляет контроль состава и свойств сточных вод,  отводимых в ЦСВО от объектов абонентов с объемом водоотведения                     30 м3/сут. и более, а также от объектов абонентов, у которых организацией ВКХ принята декларация о составе и свойствах сточных вод.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Правила осуществления контроля состава и свойств сточных вод, утв. Постановлением Правительства РФ от 22.05.2020 N 728 (Правила 728):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   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-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При осуществлении контроля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состава и свойств сточных вод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организация ВКХ проверяет фактические концентрации загрязняющих веществ в сточных водах   и (или) фактические показатели свойств сточных вод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, сбрасываемых абонентами в централизованную систему водоотведения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на соответствие фактическим показателям с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остава и свойств сточных вод,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указанным абонентами в декларации о составе и свойствах сточных вод  и (или) нормативам состава сточных вод (НССВ), утвержденных Администрацией города и требованиям, указанным в приложениях №4(1) и №5 Правил 644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0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1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2177280" y="547920"/>
            <a:ext cx="696636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Контроль состава и свойств сточных вод осуществляется путем: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а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) визуального контроля - обследования объектов абонента в целях проверки соблюдения требования о запрете сброса в централизованную систему водоотведения веществ, материалов, отходов и (или) сточных вод, запрещенных к сбросу в централизованные системы водоотведения в соответствии с Правилами 644, по тем веществам, материалам, отходам и (или) сточным водам, по которым проверка соблюдения требования о запрете указанного сброса возможна без отбора проб сточных вод и последующего анализа отобранных проб;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б) отбора проб сточных вод;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в) анализа отобранных проб сточных вод.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ВАЖНО!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Анализ отобранных проб сточных вод осуществляется аккредитованной лабораторией.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Для целей  Правил 728 под аккредитованной лабораторией понимается юридическое лицо или индивидуальный предприниматель, включенные в реестр аккредитованных лиц в соответствии с положениями Федерального закона "Об аккредитации в национальной системе аккредитации" и имеющие область аккредитации в сфере деятельности по определению фактических показателей состава и свойств сточных вод, по которым осуществляется или должен быть осуществлен анализ, в том числе лаборатория организации, осуществляющей водоотведение, отвечающая указанным требованиям.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4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2402640" y="391680"/>
            <a:ext cx="6283800" cy="7250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Calibri"/>
              </a:rPr>
              <a:t>Декларация о составе сточных вод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6" name="TextShape 2"/>
          <p:cNvSpPr txBox="1"/>
          <p:nvPr/>
        </p:nvSpPr>
        <p:spPr>
          <a:xfrm>
            <a:off x="2466360" y="1193760"/>
            <a:ext cx="6283800" cy="3510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Абоненты с объемом водоотведения 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30 куб. м в сутки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и более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имеющие контрольный канализационный колодец 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обязаны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подать декларацию о составе сточных вод.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Абоненты с водоотведением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менее 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30 куб. м. в сутки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имеющие контрольный канализационный колодец 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имеют право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подать декларацию.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Декларация подается на очередной год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до 01 ноября текущего года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. Абоненты обязаны включить в Декларацию фактические показатели состава сточных вод. Пробы сточных вод отбираются из контрольных канализационных колодцев и исследуются в аккредитованной лаборатории.  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Полный порядок заполнения Декларации изложен в Главе VIII Правил 644, а также будет размещен на сайте АО «СУЭНКО».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7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2402640" y="391680"/>
            <a:ext cx="6283800" cy="7250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Calibri"/>
              </a:rPr>
              <a:t>Декларация о составе сточных вод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9" name="TextShape 2"/>
          <p:cNvSpPr txBox="1"/>
          <p:nvPr/>
        </p:nvSpPr>
        <p:spPr>
          <a:xfrm>
            <a:off x="2243160" y="1252800"/>
            <a:ext cx="6683400" cy="3510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Как можно подать декларацию в АО «СУЭНКО»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AutoNum type="arabicPeriod"/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Лично по адресу или направить почтой: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г. Тобольск, ул. Базарная площадь, 18 (канцелярия). </a:t>
            </a: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Тел: (3456) 39-56-76 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г. Заводоуковск, ул.  Школьная, 74 (канцелярия). </a:t>
            </a:r>
            <a:r>
              <a:rPr b="0" lang="en-US" sz="1500" spc="-1" strike="noStrike">
                <a:solidFill>
                  <a:srgbClr val="ffffff"/>
                </a:solidFill>
                <a:latin typeface="Arial"/>
              </a:rPr>
              <a:t>Тел: (34542) 2-63-36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2. Подать по электронной почте в сканированном виде:   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info@suenco.ru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При подаче декларации по электронной почте 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Symbol"/>
              </a:rPr>
              <a:t>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все документы, в том числе схема внутриплощадочных канализационных сетей объекта абонента, должны быть направлены в формате pdf; 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Symbol"/>
              </a:rPr>
              <a:t>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декларация и сопроводительное письмо должны быть подписаны электронной усиленной квалифицированной подписью. 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0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Рисунок 3" descr=""/>
          <p:cNvPicPr/>
          <p:nvPr/>
        </p:nvPicPr>
        <p:blipFill>
          <a:blip r:embed="rId1"/>
          <a:stretch/>
        </p:blipFill>
        <p:spPr>
          <a:xfrm>
            <a:off x="3728520" y="210960"/>
            <a:ext cx="3462120" cy="4697280"/>
          </a:xfrm>
          <a:prstGeom prst="rect">
            <a:avLst/>
          </a:prstGeom>
          <a:ln>
            <a:noFill/>
          </a:ln>
        </p:spPr>
      </p:pic>
      <p:sp>
        <p:nvSpPr>
          <p:cNvPr id="262" name="CustomShape 1"/>
          <p:cNvSpPr/>
          <p:nvPr/>
        </p:nvSpPr>
        <p:spPr>
          <a:xfrm>
            <a:off x="324720" y="469080"/>
            <a:ext cx="3885840" cy="318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500" spc="-1" strike="noStrike">
                <a:solidFill>
                  <a:srgbClr val="ffffff"/>
                </a:solidFill>
                <a:latin typeface="Arial"/>
              </a:rPr>
              <a:t>Как нужно заполнять декларацию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263" name="CustomShape 2"/>
          <p:cNvSpPr/>
          <p:nvPr/>
        </p:nvSpPr>
        <p:spPr>
          <a:xfrm>
            <a:off x="3889440" y="330840"/>
            <a:ext cx="871560" cy="29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1350" spc="-1" strike="noStrike">
                <a:solidFill>
                  <a:srgbClr val="0070c0"/>
                </a:solidFill>
                <a:latin typeface="Calibri"/>
              </a:rPr>
              <a:t>пример</a:t>
            </a:r>
            <a:endParaRPr b="0" lang="ru-RU" sz="1350" spc="-1" strike="noStrike">
              <a:latin typeface="Arial"/>
            </a:endParaRPr>
          </a:p>
        </p:txBody>
      </p:sp>
      <p:sp>
        <p:nvSpPr>
          <p:cNvPr id="264" name="CustomShape 3"/>
          <p:cNvSpPr/>
          <p:nvPr/>
        </p:nvSpPr>
        <p:spPr>
          <a:xfrm>
            <a:off x="5591520" y="656280"/>
            <a:ext cx="15426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Заполняется АО «СУЭНКО»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65" name="CustomShape 4"/>
          <p:cNvSpPr/>
          <p:nvPr/>
        </p:nvSpPr>
        <p:spPr>
          <a:xfrm flipH="1">
            <a:off x="6414840" y="840960"/>
            <a:ext cx="285480" cy="16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266" name="CustomShape 5"/>
          <p:cNvSpPr/>
          <p:nvPr/>
        </p:nvSpPr>
        <p:spPr>
          <a:xfrm>
            <a:off x="4965480" y="1228680"/>
            <a:ext cx="112824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750" spc="-1" strike="noStrike">
                <a:solidFill>
                  <a:srgbClr val="ffffff"/>
                </a:solidFill>
                <a:latin typeface="Arial"/>
              </a:rPr>
              <a:t>АО «СУЭНКО»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67" name="CustomShape 6"/>
          <p:cNvSpPr/>
          <p:nvPr/>
        </p:nvSpPr>
        <p:spPr>
          <a:xfrm>
            <a:off x="4532400" y="1617480"/>
            <a:ext cx="2858040" cy="20484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Заполняется АО «СУЭНКО» при принятии декларации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68" name="CustomShape 7"/>
          <p:cNvSpPr/>
          <p:nvPr/>
        </p:nvSpPr>
        <p:spPr>
          <a:xfrm>
            <a:off x="5529600" y="2163600"/>
            <a:ext cx="15426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Заполняется Абонентом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69" name="CustomShape 8"/>
          <p:cNvSpPr/>
          <p:nvPr/>
        </p:nvSpPr>
        <p:spPr>
          <a:xfrm flipH="1">
            <a:off x="5115240" y="2348280"/>
            <a:ext cx="414000" cy="58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270" name="CustomShape 9"/>
          <p:cNvSpPr/>
          <p:nvPr/>
        </p:nvSpPr>
        <p:spPr>
          <a:xfrm flipH="1">
            <a:off x="5043960" y="2256120"/>
            <a:ext cx="4852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round/>
            <a:tailEnd len="med" type="triangle" w="med"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</p:sp>
      <p:sp>
        <p:nvSpPr>
          <p:cNvPr id="271" name="CustomShape 10"/>
          <p:cNvSpPr/>
          <p:nvPr/>
        </p:nvSpPr>
        <p:spPr>
          <a:xfrm>
            <a:off x="5529600" y="2499840"/>
            <a:ext cx="1542600" cy="433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Абонентом указывается год, на который подается декларация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72" name="CustomShape 11"/>
          <p:cNvSpPr/>
          <p:nvPr/>
        </p:nvSpPr>
        <p:spPr>
          <a:xfrm flipH="1">
            <a:off x="6415560" y="2915280"/>
            <a:ext cx="3924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be4b48"/>
            </a:solidFill>
            <a:round/>
            <a:tailEnd len="med" type="triangle" w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</p:sp>
      <p:sp>
        <p:nvSpPr>
          <p:cNvPr id="273" name="CustomShape 12"/>
          <p:cNvSpPr/>
          <p:nvPr/>
        </p:nvSpPr>
        <p:spPr>
          <a:xfrm>
            <a:off x="3728520" y="3051720"/>
            <a:ext cx="31878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Приложениями являются схема и доверенность (при наличии)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74" name="CustomShape 13"/>
          <p:cNvSpPr/>
          <p:nvPr/>
        </p:nvSpPr>
        <p:spPr>
          <a:xfrm flipV="1">
            <a:off x="4220280" y="3066120"/>
            <a:ext cx="479160" cy="51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be4b48"/>
            </a:solidFill>
            <a:round/>
            <a:tailEnd len="med" type="triangle" w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</p:sp>
      <p:sp>
        <p:nvSpPr>
          <p:cNvPr id="275" name="CustomShape 14"/>
          <p:cNvSpPr/>
          <p:nvPr/>
        </p:nvSpPr>
        <p:spPr>
          <a:xfrm>
            <a:off x="5644080" y="3181680"/>
            <a:ext cx="21312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В соответствии с договором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76" name="CustomShape 15"/>
          <p:cNvSpPr/>
          <p:nvPr/>
        </p:nvSpPr>
        <p:spPr>
          <a:xfrm>
            <a:off x="4846320" y="3299760"/>
            <a:ext cx="225396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В соответствии с договором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77" name="CustomShape 16"/>
          <p:cNvSpPr/>
          <p:nvPr/>
        </p:nvSpPr>
        <p:spPr>
          <a:xfrm>
            <a:off x="4203360" y="3515400"/>
            <a:ext cx="2408040" cy="19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19" spc="-1" strike="noStrike">
                <a:solidFill>
                  <a:srgbClr val="0070c0"/>
                </a:solidFill>
                <a:latin typeface="Arial"/>
              </a:rPr>
              <a:t>В соответствии        с договором с АО «СУЭНКО»</a:t>
            </a:r>
            <a:endParaRPr b="0" lang="ru-RU" sz="719" spc="-1" strike="noStrike">
              <a:latin typeface="Arial"/>
            </a:endParaRPr>
          </a:p>
        </p:txBody>
      </p:sp>
      <p:sp>
        <p:nvSpPr>
          <p:cNvPr id="278" name="CustomShape 17"/>
          <p:cNvSpPr/>
          <p:nvPr/>
        </p:nvSpPr>
        <p:spPr>
          <a:xfrm>
            <a:off x="3696840" y="4037400"/>
            <a:ext cx="4251240" cy="18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600" spc="-1" strike="noStrike">
                <a:solidFill>
                  <a:srgbClr val="0070c0"/>
                </a:solidFill>
                <a:latin typeface="Arial"/>
              </a:rPr>
              <a:t>В случае подачи декларации лицом, уполномоченным на подписание по доверенности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279" name="CustomShape 18"/>
          <p:cNvSpPr/>
          <p:nvPr/>
        </p:nvSpPr>
        <p:spPr>
          <a:xfrm>
            <a:off x="3827880" y="4436280"/>
            <a:ext cx="15426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Заполняется Абонентом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80" name="CustomShape 19"/>
          <p:cNvSpPr/>
          <p:nvPr/>
        </p:nvSpPr>
        <p:spPr>
          <a:xfrm>
            <a:off x="3827880" y="4646880"/>
            <a:ext cx="154260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Заполняется Абонентом</a:t>
            </a:r>
            <a:endParaRPr b="0" lang="ru-RU" sz="750" spc="-1" strike="noStrike">
              <a:latin typeface="Arial"/>
            </a:endParaRPr>
          </a:p>
        </p:txBody>
      </p:sp>
      <p:sp>
        <p:nvSpPr>
          <p:cNvPr id="281" name="CustomShape 20"/>
          <p:cNvSpPr/>
          <p:nvPr/>
        </p:nvSpPr>
        <p:spPr>
          <a:xfrm>
            <a:off x="3827880" y="4222080"/>
            <a:ext cx="1763280" cy="20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750" spc="-1" strike="noStrike">
                <a:solidFill>
                  <a:srgbClr val="0070c0"/>
                </a:solidFill>
                <a:latin typeface="Arial"/>
              </a:rPr>
              <a:t>В соответствии с договором</a:t>
            </a:r>
            <a:endParaRPr b="0" lang="ru-RU" sz="750" spc="-1" strike="noStrike">
              <a:latin typeface="Arial"/>
            </a:endParaRPr>
          </a:p>
        </p:txBody>
      </p:sp>
      <p:pic>
        <p:nvPicPr>
          <p:cNvPr id="282" name="Рисунок 22" descr=""/>
          <p:cNvPicPr/>
          <p:nvPr/>
        </p:nvPicPr>
        <p:blipFill>
          <a:blip r:embed="rId2"/>
          <a:srcRect l="11356" t="8656" r="71364" b="74627"/>
          <a:stretch/>
        </p:blipFill>
        <p:spPr>
          <a:xfrm>
            <a:off x="324720" y="3770280"/>
            <a:ext cx="941040" cy="487080"/>
          </a:xfrm>
          <a:prstGeom prst="rect">
            <a:avLst/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Рисунок 4" descr=""/>
          <p:cNvPicPr/>
          <p:nvPr/>
        </p:nvPicPr>
        <p:blipFill>
          <a:blip r:embed="rId1"/>
          <a:stretch/>
        </p:blipFill>
        <p:spPr>
          <a:xfrm>
            <a:off x="4889880" y="203400"/>
            <a:ext cx="3316320" cy="4802400"/>
          </a:xfrm>
          <a:prstGeom prst="rect">
            <a:avLst/>
          </a:prstGeom>
          <a:ln>
            <a:noFill/>
          </a:ln>
        </p:spPr>
      </p:pic>
      <p:sp>
        <p:nvSpPr>
          <p:cNvPr id="284" name="CustomShape 1"/>
          <p:cNvSpPr/>
          <p:nvPr/>
        </p:nvSpPr>
        <p:spPr>
          <a:xfrm>
            <a:off x="2688840" y="2706120"/>
            <a:ext cx="912960" cy="29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350" spc="-1" strike="noStrike">
                <a:solidFill>
                  <a:srgbClr val="0070c0"/>
                </a:solidFill>
                <a:latin typeface="Calibri"/>
              </a:rPr>
              <a:t>И т.д..</a:t>
            </a:r>
            <a:endParaRPr b="0" lang="ru-RU" sz="1350" spc="-1" strike="noStrike">
              <a:latin typeface="Arial"/>
            </a:endParaRPr>
          </a:p>
        </p:txBody>
      </p:sp>
      <p:sp>
        <p:nvSpPr>
          <p:cNvPr id="285" name="CustomShape 2"/>
          <p:cNvSpPr/>
          <p:nvPr/>
        </p:nvSpPr>
        <p:spPr>
          <a:xfrm flipV="1">
            <a:off x="4335480" y="745200"/>
            <a:ext cx="2076120" cy="463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be4b48"/>
            </a:solidFill>
            <a:round/>
            <a:tailEnd len="med" type="triangle" w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</p:sp>
      <p:pic>
        <p:nvPicPr>
          <p:cNvPr id="286" name="Рисунок 19" descr=""/>
          <p:cNvPicPr/>
          <p:nvPr/>
        </p:nvPicPr>
        <p:blipFill>
          <a:blip r:embed="rId2"/>
          <a:stretch/>
        </p:blipFill>
        <p:spPr>
          <a:xfrm>
            <a:off x="420120" y="2886840"/>
            <a:ext cx="3893400" cy="1657800"/>
          </a:xfrm>
          <a:prstGeom prst="rect">
            <a:avLst/>
          </a:prstGeom>
          <a:ln>
            <a:noFill/>
          </a:ln>
        </p:spPr>
      </p:pic>
      <p:sp>
        <p:nvSpPr>
          <p:cNvPr id="287" name="CustomShape 3"/>
          <p:cNvSpPr/>
          <p:nvPr/>
        </p:nvSpPr>
        <p:spPr>
          <a:xfrm flipV="1">
            <a:off x="4335480" y="1022760"/>
            <a:ext cx="2337120" cy="3088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be4b48"/>
            </a:solidFill>
            <a:round/>
            <a:tailEnd len="med" type="triangle" w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</p:sp>
      <p:sp>
        <p:nvSpPr>
          <p:cNvPr id="288" name="CustomShape 4"/>
          <p:cNvSpPr/>
          <p:nvPr/>
        </p:nvSpPr>
        <p:spPr>
          <a:xfrm>
            <a:off x="6861240" y="2487600"/>
            <a:ext cx="697320" cy="18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600" spc="-1" strike="noStrike">
                <a:solidFill>
                  <a:srgbClr val="0070c0"/>
                </a:solidFill>
                <a:latin typeface="Arial"/>
              </a:rPr>
              <a:t>Да/нет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289" name="CustomShape 5"/>
          <p:cNvSpPr/>
          <p:nvPr/>
        </p:nvSpPr>
        <p:spPr>
          <a:xfrm>
            <a:off x="6577200" y="2721600"/>
            <a:ext cx="2514240" cy="19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680" spc="-1" strike="noStrike">
                <a:solidFill>
                  <a:srgbClr val="0070c0"/>
                </a:solidFill>
                <a:latin typeface="Arial"/>
              </a:rPr>
              <a:t>При наличии очистных сооружений</a:t>
            </a:r>
            <a:endParaRPr b="0" lang="ru-RU" sz="680" spc="-1" strike="noStrike">
              <a:latin typeface="Arial"/>
            </a:endParaRPr>
          </a:p>
        </p:txBody>
      </p:sp>
      <p:sp>
        <p:nvSpPr>
          <p:cNvPr id="290" name="CustomShape 6"/>
          <p:cNvSpPr/>
          <p:nvPr/>
        </p:nvSpPr>
        <p:spPr>
          <a:xfrm>
            <a:off x="6741000" y="2619360"/>
            <a:ext cx="2514240" cy="192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680" spc="-1" strike="noStrike">
                <a:solidFill>
                  <a:srgbClr val="0070c0"/>
                </a:solidFill>
                <a:latin typeface="Arial"/>
              </a:rPr>
              <a:t>При наличии очистных сооружений</a:t>
            </a:r>
            <a:endParaRPr b="0" lang="ru-RU" sz="680" spc="-1" strike="noStrike">
              <a:latin typeface="Arial"/>
            </a:endParaRPr>
          </a:p>
        </p:txBody>
      </p:sp>
      <p:sp>
        <p:nvSpPr>
          <p:cNvPr id="291" name="CustomShape 7"/>
          <p:cNvSpPr/>
          <p:nvPr/>
        </p:nvSpPr>
        <p:spPr>
          <a:xfrm>
            <a:off x="5535000" y="3551400"/>
            <a:ext cx="2514240" cy="18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600" spc="-1" strike="noStrike">
                <a:solidFill>
                  <a:srgbClr val="0070c0"/>
                </a:solidFill>
                <a:latin typeface="Arial"/>
              </a:rPr>
              <a:t>При наличии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292" name="CustomShape 8"/>
          <p:cNvSpPr/>
          <p:nvPr/>
        </p:nvSpPr>
        <p:spPr>
          <a:xfrm>
            <a:off x="4868640" y="3835440"/>
            <a:ext cx="3337920" cy="273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lang="ru-RU" sz="600" spc="-1" strike="noStrike">
                <a:solidFill>
                  <a:srgbClr val="0070c0"/>
                </a:solidFill>
                <a:latin typeface="Arial"/>
              </a:rPr>
              <a:t>Заполняется АО «СУЭНКО», определяется по заявка Абонента, не может быть менее одного года</a:t>
            </a:r>
            <a:endParaRPr b="0" lang="ru-RU" sz="600" spc="-1" strike="noStrike">
              <a:latin typeface="Arial"/>
            </a:endParaRPr>
          </a:p>
        </p:txBody>
      </p:sp>
      <p:sp>
        <p:nvSpPr>
          <p:cNvPr id="293" name="CustomShape 9"/>
          <p:cNvSpPr/>
          <p:nvPr/>
        </p:nvSpPr>
        <p:spPr>
          <a:xfrm flipH="1" flipV="1">
            <a:off x="7226640" y="3814200"/>
            <a:ext cx="734760" cy="52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be4b48"/>
            </a:solidFill>
            <a:round/>
            <a:tailEnd len="med" type="triangle" w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</p:sp>
      <p:pic>
        <p:nvPicPr>
          <p:cNvPr id="294" name="Рисунок 20" descr=""/>
          <p:cNvPicPr/>
          <p:nvPr/>
        </p:nvPicPr>
        <p:blipFill>
          <a:blip r:embed="rId3"/>
          <a:srcRect l="11356" t="8656" r="71364" b="74627"/>
          <a:stretch/>
        </p:blipFill>
        <p:spPr>
          <a:xfrm>
            <a:off x="8241120" y="4559040"/>
            <a:ext cx="863280" cy="446760"/>
          </a:xfrm>
          <a:prstGeom prst="rect">
            <a:avLst/>
          </a:prstGeom>
          <a:ln>
            <a:noFill/>
          </a:ln>
        </p:spPr>
      </p:pic>
      <p:pic>
        <p:nvPicPr>
          <p:cNvPr id="295" name="Рисунок 21" descr=""/>
          <p:cNvPicPr/>
          <p:nvPr/>
        </p:nvPicPr>
        <p:blipFill>
          <a:blip r:embed="rId4"/>
          <a:stretch/>
        </p:blipFill>
        <p:spPr>
          <a:xfrm>
            <a:off x="934920" y="745200"/>
            <a:ext cx="3893400" cy="165780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3354480" y="479880"/>
            <a:ext cx="1809000" cy="69696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7" name="CustomShape 2"/>
          <p:cNvSpPr/>
          <p:nvPr/>
        </p:nvSpPr>
        <p:spPr>
          <a:xfrm>
            <a:off x="5683680" y="1632960"/>
            <a:ext cx="137016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8" name="CustomShape 3"/>
          <p:cNvSpPr/>
          <p:nvPr/>
        </p:nvSpPr>
        <p:spPr>
          <a:xfrm>
            <a:off x="1654200" y="1670040"/>
            <a:ext cx="117864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99" name="CustomShape 4"/>
          <p:cNvSpPr/>
          <p:nvPr/>
        </p:nvSpPr>
        <p:spPr>
          <a:xfrm>
            <a:off x="5313960" y="1840680"/>
            <a:ext cx="369360" cy="5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0" name="CustomShape 5"/>
          <p:cNvSpPr/>
          <p:nvPr/>
        </p:nvSpPr>
        <p:spPr>
          <a:xfrm flipH="1" flipV="1">
            <a:off x="2832480" y="1883520"/>
            <a:ext cx="346680" cy="1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1" name="CustomShape 6"/>
          <p:cNvSpPr/>
          <p:nvPr/>
        </p:nvSpPr>
        <p:spPr>
          <a:xfrm>
            <a:off x="3195000" y="1599120"/>
            <a:ext cx="2114640" cy="10342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2" name="CustomShape 7"/>
          <p:cNvSpPr/>
          <p:nvPr/>
        </p:nvSpPr>
        <p:spPr>
          <a:xfrm>
            <a:off x="5420880" y="2335680"/>
            <a:ext cx="2621520" cy="36612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3" name="CustomShape 8"/>
          <p:cNvSpPr/>
          <p:nvPr/>
        </p:nvSpPr>
        <p:spPr>
          <a:xfrm>
            <a:off x="3240000" y="3523680"/>
            <a:ext cx="1443960" cy="14248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4" name="CustomShape 9"/>
          <p:cNvSpPr/>
          <p:nvPr/>
        </p:nvSpPr>
        <p:spPr>
          <a:xfrm>
            <a:off x="1687680" y="2579400"/>
            <a:ext cx="1108080" cy="208620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5" name="CustomShape 10"/>
          <p:cNvSpPr/>
          <p:nvPr/>
        </p:nvSpPr>
        <p:spPr>
          <a:xfrm>
            <a:off x="158760" y="2540520"/>
            <a:ext cx="1424880" cy="211572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6" name="CustomShape 11"/>
          <p:cNvSpPr/>
          <p:nvPr/>
        </p:nvSpPr>
        <p:spPr>
          <a:xfrm>
            <a:off x="4203360" y="1198440"/>
            <a:ext cx="12960" cy="426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7" name="CustomShape 12"/>
          <p:cNvSpPr/>
          <p:nvPr/>
        </p:nvSpPr>
        <p:spPr>
          <a:xfrm>
            <a:off x="1584360" y="1688040"/>
            <a:ext cx="145404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отсутствует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8" name="CustomShape 13"/>
          <p:cNvSpPr/>
          <p:nvPr/>
        </p:nvSpPr>
        <p:spPr>
          <a:xfrm>
            <a:off x="5845320" y="1638720"/>
            <a:ext cx="976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имеется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09" name="CustomShape 14"/>
          <p:cNvSpPr/>
          <p:nvPr/>
        </p:nvSpPr>
        <p:spPr>
          <a:xfrm>
            <a:off x="3645720" y="559800"/>
            <a:ext cx="13352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Абонент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310" name="CustomShape 15"/>
          <p:cNvSpPr/>
          <p:nvPr/>
        </p:nvSpPr>
        <p:spPr>
          <a:xfrm>
            <a:off x="1733760" y="2749680"/>
            <a:ext cx="1099080" cy="152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50" spc="-1" strike="noStrike">
                <a:solidFill>
                  <a:srgbClr val="ffffff"/>
                </a:solidFill>
                <a:latin typeface="Calibri"/>
              </a:rPr>
              <a:t>Плата за негативное воздействие на ЦСВО п. 123(4) Правил 644: - ежемесячно, </a:t>
            </a:r>
            <a:r>
              <a:rPr b="1" lang="ru-RU" sz="1050" spc="-1" strike="noStrike">
                <a:solidFill>
                  <a:srgbClr val="ffffff"/>
                </a:solidFill>
                <a:latin typeface="Calibri"/>
              </a:rPr>
              <a:t>в размере 0,5 тарифа </a:t>
            </a:r>
            <a:r>
              <a:rPr b="0" lang="ru-RU" sz="1050" spc="-1" strike="noStrike">
                <a:solidFill>
                  <a:srgbClr val="ffffff"/>
                </a:solidFill>
                <a:latin typeface="Calibri"/>
              </a:rPr>
              <a:t>на водоотведение </a:t>
            </a:r>
            <a:endParaRPr b="0" lang="ru-RU" sz="1050" spc="-1" strike="noStrike">
              <a:latin typeface="Arial"/>
            </a:endParaRPr>
          </a:p>
        </p:txBody>
      </p:sp>
      <p:sp>
        <p:nvSpPr>
          <p:cNvPr id="311" name="CustomShape 16"/>
          <p:cNvSpPr/>
          <p:nvPr/>
        </p:nvSpPr>
        <p:spPr>
          <a:xfrm>
            <a:off x="3206520" y="1740240"/>
            <a:ext cx="2232360" cy="729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ffffff"/>
                </a:solidFill>
                <a:latin typeface="Calibri"/>
              </a:rPr>
              <a:t>Отдельный канализационный выпуск в ЦСВ или септик</a:t>
            </a:r>
            <a:endParaRPr b="0" lang="ru-RU" sz="1400" spc="-1" strike="noStrike">
              <a:latin typeface="Arial"/>
            </a:endParaRPr>
          </a:p>
        </p:txBody>
      </p:sp>
      <p:sp>
        <p:nvSpPr>
          <p:cNvPr id="312" name="CustomShape 17"/>
          <p:cNvSpPr/>
          <p:nvPr/>
        </p:nvSpPr>
        <p:spPr>
          <a:xfrm>
            <a:off x="5549400" y="2932920"/>
            <a:ext cx="418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да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13" name="CustomShape 18"/>
          <p:cNvSpPr/>
          <p:nvPr/>
        </p:nvSpPr>
        <p:spPr>
          <a:xfrm>
            <a:off x="3258720" y="3676680"/>
            <a:ext cx="1457280" cy="115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   п. 197 Правил 644 (для категорий абонентов, определенных п. 167 ПХВВ), ежемесячно 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14" name="CustomShape 19"/>
          <p:cNvSpPr/>
          <p:nvPr/>
        </p:nvSpPr>
        <p:spPr>
          <a:xfrm>
            <a:off x="266760" y="2579400"/>
            <a:ext cx="1262520" cy="1460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п. 203 Правил 644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ежемесячно, </a:t>
            </a:r>
            <a:r>
              <a:rPr b="1" lang="ru-RU" sz="1000" spc="-1" strike="noStrike">
                <a:solidFill>
                  <a:srgbClr val="ffffff"/>
                </a:solidFill>
                <a:latin typeface="Calibri"/>
              </a:rPr>
              <a:t>в размере 2 тарифов </a:t>
            </a: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на водоотведение 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15" name="CustomShape 20"/>
          <p:cNvSpPr/>
          <p:nvPr/>
        </p:nvSpPr>
        <p:spPr>
          <a:xfrm>
            <a:off x="-95760" y="26640"/>
            <a:ext cx="8983080" cy="400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Абоненты со среднесуточным объемом водоотведения менее 30 куб.м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16" name="CustomShape 21"/>
          <p:cNvSpPr/>
          <p:nvPr/>
        </p:nvSpPr>
        <p:spPr>
          <a:xfrm flipH="1">
            <a:off x="2241000" y="2115360"/>
            <a:ext cx="40680" cy="463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7" name="CustomShape 22"/>
          <p:cNvSpPr/>
          <p:nvPr/>
        </p:nvSpPr>
        <p:spPr>
          <a:xfrm flipH="1">
            <a:off x="1087200" y="2057400"/>
            <a:ext cx="1062000" cy="475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8" name="CustomShape 23"/>
          <p:cNvSpPr/>
          <p:nvPr/>
        </p:nvSpPr>
        <p:spPr>
          <a:xfrm>
            <a:off x="5691600" y="2280960"/>
            <a:ext cx="2242800" cy="637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ffffff"/>
                </a:solidFill>
                <a:latin typeface="Calibri"/>
              </a:rPr>
              <a:t>имеет право подать Декларацию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200" spc="-1" strike="noStrike">
              <a:latin typeface="Arial"/>
            </a:endParaRPr>
          </a:p>
        </p:txBody>
      </p:sp>
      <p:sp>
        <p:nvSpPr>
          <p:cNvPr id="319" name="CustomShape 24"/>
          <p:cNvSpPr/>
          <p:nvPr/>
        </p:nvSpPr>
        <p:spPr>
          <a:xfrm>
            <a:off x="5409720" y="2931120"/>
            <a:ext cx="69804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0" name="CustomShape 25"/>
          <p:cNvSpPr/>
          <p:nvPr/>
        </p:nvSpPr>
        <p:spPr>
          <a:xfrm>
            <a:off x="6355800" y="2931120"/>
            <a:ext cx="69804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1" name="CustomShape 26"/>
          <p:cNvSpPr/>
          <p:nvPr/>
        </p:nvSpPr>
        <p:spPr>
          <a:xfrm flipH="1">
            <a:off x="6715800" y="2730600"/>
            <a:ext cx="5760" cy="209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2" name="CustomShape 27"/>
          <p:cNvSpPr/>
          <p:nvPr/>
        </p:nvSpPr>
        <p:spPr>
          <a:xfrm>
            <a:off x="6489720" y="2935800"/>
            <a:ext cx="5641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нет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23" name="CustomShape 28"/>
          <p:cNvSpPr/>
          <p:nvPr/>
        </p:nvSpPr>
        <p:spPr>
          <a:xfrm flipH="1">
            <a:off x="4674600" y="3332520"/>
            <a:ext cx="687960" cy="160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4" name="CustomShape 29"/>
          <p:cNvSpPr/>
          <p:nvPr/>
        </p:nvSpPr>
        <p:spPr>
          <a:xfrm>
            <a:off x="6457680" y="3544920"/>
            <a:ext cx="1314360" cy="141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5" name="CustomShape 30"/>
          <p:cNvSpPr/>
          <p:nvPr/>
        </p:nvSpPr>
        <p:spPr>
          <a:xfrm>
            <a:off x="6489720" y="3544920"/>
            <a:ext cx="1210320" cy="1428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п. 203 ( первое условие  для категорий абонентов, определенных п. 167) Правил 644</a:t>
            </a:r>
            <a:endParaRPr b="0" lang="ru-RU" sz="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ежемесячно, </a:t>
            </a:r>
            <a:r>
              <a:rPr b="1" lang="ru-RU" sz="800" spc="-1" strike="noStrike">
                <a:solidFill>
                  <a:srgbClr val="ffffff"/>
                </a:solidFill>
                <a:latin typeface="Calibri"/>
              </a:rPr>
              <a:t>в размере 2 тарифов </a:t>
            </a: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на водоотведение </a:t>
            </a:r>
            <a:endParaRPr b="0" lang="ru-RU" sz="800" spc="-1" strike="noStrike">
              <a:latin typeface="Arial"/>
            </a:endParaRPr>
          </a:p>
        </p:txBody>
      </p:sp>
      <p:sp>
        <p:nvSpPr>
          <p:cNvPr id="326" name="CustomShape 31"/>
          <p:cNvSpPr/>
          <p:nvPr/>
        </p:nvSpPr>
        <p:spPr>
          <a:xfrm flipH="1">
            <a:off x="5764320" y="2705760"/>
            <a:ext cx="5760" cy="209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7" name="CustomShape 32"/>
          <p:cNvSpPr/>
          <p:nvPr/>
        </p:nvSpPr>
        <p:spPr>
          <a:xfrm>
            <a:off x="7910640" y="3547440"/>
            <a:ext cx="1128240" cy="14248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8" name="CustomShape 33"/>
          <p:cNvSpPr/>
          <p:nvPr/>
        </p:nvSpPr>
        <p:spPr>
          <a:xfrm>
            <a:off x="7959960" y="3573000"/>
            <a:ext cx="115920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Плата за негативное воздействие п. 123(4)  Правил 644 : - ежемесячно, </a:t>
            </a:r>
            <a:r>
              <a:rPr b="1" lang="ru-RU" sz="900" spc="-1" strike="noStrike">
                <a:solidFill>
                  <a:srgbClr val="ffffff"/>
                </a:solidFill>
                <a:latin typeface="Calibri"/>
              </a:rPr>
              <a:t>в размере 0,5  тарифа </a:t>
            </a: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на водоотведение 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29" name="CustomShape 34"/>
          <p:cNvSpPr/>
          <p:nvPr/>
        </p:nvSpPr>
        <p:spPr>
          <a:xfrm>
            <a:off x="6715800" y="3357720"/>
            <a:ext cx="360" cy="186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0" name="CustomShape 35"/>
          <p:cNvSpPr/>
          <p:nvPr/>
        </p:nvSpPr>
        <p:spPr>
          <a:xfrm>
            <a:off x="6957000" y="3357720"/>
            <a:ext cx="1517760" cy="189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1" name="CustomShape 36"/>
          <p:cNvSpPr/>
          <p:nvPr/>
        </p:nvSpPr>
        <p:spPr>
          <a:xfrm flipH="1">
            <a:off x="6034320" y="2059560"/>
            <a:ext cx="333720" cy="275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2" name="CustomShape 37"/>
          <p:cNvSpPr/>
          <p:nvPr/>
        </p:nvSpPr>
        <p:spPr>
          <a:xfrm flipH="1">
            <a:off x="5466240" y="3371400"/>
            <a:ext cx="90720" cy="214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3" name="CustomShape 38"/>
          <p:cNvSpPr/>
          <p:nvPr/>
        </p:nvSpPr>
        <p:spPr>
          <a:xfrm>
            <a:off x="4808880" y="3586680"/>
            <a:ext cx="1314360" cy="13856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4" name="CustomShape 39"/>
          <p:cNvSpPr/>
          <p:nvPr/>
        </p:nvSpPr>
        <p:spPr>
          <a:xfrm>
            <a:off x="4822920" y="3676680"/>
            <a:ext cx="1209600" cy="1004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 негативное воздействие на ЦСВО по  п. 120, п.123 Правил 644 ежемесячно</a:t>
            </a:r>
            <a:endParaRPr b="0" lang="ru-RU" sz="1000" spc="-1" strike="noStrike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3354480" y="479880"/>
            <a:ext cx="1809000" cy="81792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6" name="CustomShape 2"/>
          <p:cNvSpPr/>
          <p:nvPr/>
        </p:nvSpPr>
        <p:spPr>
          <a:xfrm>
            <a:off x="5600520" y="748080"/>
            <a:ext cx="70128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7" name="CustomShape 3"/>
          <p:cNvSpPr/>
          <p:nvPr/>
        </p:nvSpPr>
        <p:spPr>
          <a:xfrm>
            <a:off x="343800" y="738360"/>
            <a:ext cx="1209600" cy="4460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8" name="CustomShape 4"/>
          <p:cNvSpPr/>
          <p:nvPr/>
        </p:nvSpPr>
        <p:spPr>
          <a:xfrm>
            <a:off x="2216520" y="758160"/>
            <a:ext cx="701280" cy="426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9" name="CustomShape 5"/>
          <p:cNvSpPr/>
          <p:nvPr/>
        </p:nvSpPr>
        <p:spPr>
          <a:xfrm flipV="1">
            <a:off x="5164200" y="961560"/>
            <a:ext cx="436320" cy="9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0" name="CustomShape 6"/>
          <p:cNvSpPr/>
          <p:nvPr/>
        </p:nvSpPr>
        <p:spPr>
          <a:xfrm flipH="1">
            <a:off x="2917440" y="971280"/>
            <a:ext cx="4446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1" name="CustomShape 7"/>
          <p:cNvSpPr/>
          <p:nvPr/>
        </p:nvSpPr>
        <p:spPr>
          <a:xfrm>
            <a:off x="7432560" y="1659960"/>
            <a:ext cx="1561680" cy="7624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2" name="CustomShape 8"/>
          <p:cNvSpPr/>
          <p:nvPr/>
        </p:nvSpPr>
        <p:spPr>
          <a:xfrm>
            <a:off x="5640480" y="1656360"/>
            <a:ext cx="1533960" cy="7354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3" name="CustomShape 9"/>
          <p:cNvSpPr/>
          <p:nvPr/>
        </p:nvSpPr>
        <p:spPr>
          <a:xfrm>
            <a:off x="7383600" y="2563200"/>
            <a:ext cx="1651320" cy="11692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4" name="CustomShape 10"/>
          <p:cNvSpPr/>
          <p:nvPr/>
        </p:nvSpPr>
        <p:spPr>
          <a:xfrm>
            <a:off x="3848040" y="1647000"/>
            <a:ext cx="1533960" cy="7354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5" name="CustomShape 11"/>
          <p:cNvSpPr/>
          <p:nvPr/>
        </p:nvSpPr>
        <p:spPr>
          <a:xfrm>
            <a:off x="1855440" y="1656360"/>
            <a:ext cx="1734480" cy="97092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6" name="CustomShape 12"/>
          <p:cNvSpPr/>
          <p:nvPr/>
        </p:nvSpPr>
        <p:spPr>
          <a:xfrm>
            <a:off x="134640" y="1647000"/>
            <a:ext cx="1533960" cy="7354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7" name="CustomShape 13"/>
          <p:cNvSpPr/>
          <p:nvPr/>
        </p:nvSpPr>
        <p:spPr>
          <a:xfrm>
            <a:off x="1881720" y="2908440"/>
            <a:ext cx="597960" cy="42480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8" name="CustomShape 14"/>
          <p:cNvSpPr/>
          <p:nvPr/>
        </p:nvSpPr>
        <p:spPr>
          <a:xfrm>
            <a:off x="3116160" y="2893680"/>
            <a:ext cx="597960" cy="42480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49" name="CustomShape 15"/>
          <p:cNvSpPr/>
          <p:nvPr/>
        </p:nvSpPr>
        <p:spPr>
          <a:xfrm>
            <a:off x="140400" y="3538800"/>
            <a:ext cx="1078920" cy="1092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0" name="CustomShape 16"/>
          <p:cNvSpPr/>
          <p:nvPr/>
        </p:nvSpPr>
        <p:spPr>
          <a:xfrm>
            <a:off x="1553760" y="3538800"/>
            <a:ext cx="1044360" cy="109224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1" name="CustomShape 17"/>
          <p:cNvSpPr/>
          <p:nvPr/>
        </p:nvSpPr>
        <p:spPr>
          <a:xfrm>
            <a:off x="3037320" y="3574440"/>
            <a:ext cx="1128240" cy="140508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2" name="CustomShape 18"/>
          <p:cNvSpPr/>
          <p:nvPr/>
        </p:nvSpPr>
        <p:spPr>
          <a:xfrm flipH="1" flipV="1">
            <a:off x="1553040" y="961560"/>
            <a:ext cx="652680" cy="9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3" name="CustomShape 19"/>
          <p:cNvSpPr/>
          <p:nvPr/>
        </p:nvSpPr>
        <p:spPr>
          <a:xfrm>
            <a:off x="770760" y="1184760"/>
            <a:ext cx="360" cy="461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4" name="CustomShape 20"/>
          <p:cNvSpPr/>
          <p:nvPr/>
        </p:nvSpPr>
        <p:spPr>
          <a:xfrm>
            <a:off x="2296800" y="1216800"/>
            <a:ext cx="360" cy="461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5" name="CustomShape 21"/>
          <p:cNvSpPr/>
          <p:nvPr/>
        </p:nvSpPr>
        <p:spPr>
          <a:xfrm>
            <a:off x="2820960" y="1216800"/>
            <a:ext cx="360" cy="461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6" name="CustomShape 22"/>
          <p:cNvSpPr/>
          <p:nvPr/>
        </p:nvSpPr>
        <p:spPr>
          <a:xfrm flipH="1">
            <a:off x="4769640" y="1184760"/>
            <a:ext cx="870480" cy="4618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7" name="CustomShape 23"/>
          <p:cNvSpPr/>
          <p:nvPr/>
        </p:nvSpPr>
        <p:spPr>
          <a:xfrm>
            <a:off x="5938200" y="1210680"/>
            <a:ext cx="12960" cy="426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8" name="CustomShape 24"/>
          <p:cNvSpPr/>
          <p:nvPr/>
        </p:nvSpPr>
        <p:spPr>
          <a:xfrm>
            <a:off x="6206400" y="1234080"/>
            <a:ext cx="2002680" cy="4356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9" name="CustomShape 25"/>
          <p:cNvSpPr/>
          <p:nvPr/>
        </p:nvSpPr>
        <p:spPr>
          <a:xfrm>
            <a:off x="6349680" y="2412720"/>
            <a:ext cx="991440" cy="307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0" name="CustomShape 26"/>
          <p:cNvSpPr/>
          <p:nvPr/>
        </p:nvSpPr>
        <p:spPr>
          <a:xfrm>
            <a:off x="3722040" y="3254040"/>
            <a:ext cx="956880" cy="1954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1" name="CustomShape 27"/>
          <p:cNvSpPr/>
          <p:nvPr/>
        </p:nvSpPr>
        <p:spPr>
          <a:xfrm flipH="1">
            <a:off x="679320" y="3121200"/>
            <a:ext cx="1201320" cy="417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2" name="CustomShape 28"/>
          <p:cNvSpPr/>
          <p:nvPr/>
        </p:nvSpPr>
        <p:spPr>
          <a:xfrm flipH="1">
            <a:off x="2179440" y="3333600"/>
            <a:ext cx="360" cy="230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3" name="CustomShape 29"/>
          <p:cNvSpPr/>
          <p:nvPr/>
        </p:nvSpPr>
        <p:spPr>
          <a:xfrm>
            <a:off x="2344680" y="738360"/>
            <a:ext cx="504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нет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64" name="CustomShape 30"/>
          <p:cNvSpPr/>
          <p:nvPr/>
        </p:nvSpPr>
        <p:spPr>
          <a:xfrm>
            <a:off x="5741640" y="748080"/>
            <a:ext cx="418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да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65" name="CustomShape 31"/>
          <p:cNvSpPr/>
          <p:nvPr/>
        </p:nvSpPr>
        <p:spPr>
          <a:xfrm>
            <a:off x="3427920" y="559800"/>
            <a:ext cx="16880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Отобрана проба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66" name="CustomShape 32"/>
          <p:cNvSpPr/>
          <p:nvPr/>
        </p:nvSpPr>
        <p:spPr>
          <a:xfrm>
            <a:off x="494640" y="713160"/>
            <a:ext cx="965880" cy="45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ffffff"/>
                </a:solidFill>
                <a:latin typeface="Calibri"/>
              </a:rPr>
              <a:t>Визуальный</a:t>
            </a:r>
            <a:endParaRPr b="0" lang="ru-RU" sz="12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ffffff"/>
                </a:solidFill>
                <a:latin typeface="Calibri"/>
              </a:rPr>
              <a:t> </a:t>
            </a:r>
            <a:r>
              <a:rPr b="0" lang="ru-RU" sz="1200" spc="-1" strike="noStrike">
                <a:solidFill>
                  <a:srgbClr val="ffffff"/>
                </a:solidFill>
                <a:latin typeface="Calibri"/>
              </a:rPr>
              <a:t>контроль</a:t>
            </a:r>
            <a:endParaRPr b="0" lang="ru-RU" sz="1200" spc="-1" strike="noStrike">
              <a:latin typeface="Arial"/>
            </a:endParaRPr>
          </a:p>
        </p:txBody>
      </p:sp>
      <p:sp>
        <p:nvSpPr>
          <p:cNvPr id="367" name="CustomShape 33"/>
          <p:cNvSpPr/>
          <p:nvPr/>
        </p:nvSpPr>
        <p:spPr>
          <a:xfrm>
            <a:off x="257400" y="1647000"/>
            <a:ext cx="1339200" cy="69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запрещенный сброс п.120 Правил 644, 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3 расчетных периода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68" name="CustomShape 34"/>
          <p:cNvSpPr/>
          <p:nvPr/>
        </p:nvSpPr>
        <p:spPr>
          <a:xfrm>
            <a:off x="3945240" y="1670040"/>
            <a:ext cx="1339200" cy="69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запрещенный сброс п.120 Правил 644, 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3 расчетных периода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69" name="CustomShape 35"/>
          <p:cNvSpPr/>
          <p:nvPr/>
        </p:nvSpPr>
        <p:spPr>
          <a:xfrm>
            <a:off x="5640480" y="1723680"/>
            <a:ext cx="1573560" cy="69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негативное воздействие п.123 Правил 644, 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3 расчетных периода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70" name="CustomShape 36"/>
          <p:cNvSpPr/>
          <p:nvPr/>
        </p:nvSpPr>
        <p:spPr>
          <a:xfrm>
            <a:off x="7367040" y="1670040"/>
            <a:ext cx="1684440" cy="69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п. 197 Правил  644, </a:t>
            </a:r>
            <a:endParaRPr b="0" lang="ru-RU" sz="1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3 расчетных периода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71" name="CustomShape 37"/>
          <p:cNvSpPr/>
          <p:nvPr/>
        </p:nvSpPr>
        <p:spPr>
          <a:xfrm>
            <a:off x="7398720" y="2563200"/>
            <a:ext cx="1620720" cy="115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В случае отсутствия  Декларации и Плана у «обязанных» абонентов  дополнительно применяется коэффициент 2, п. 116(4) , 123 (2) Правил 644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72" name="CustomShape 38"/>
          <p:cNvSpPr/>
          <p:nvPr/>
        </p:nvSpPr>
        <p:spPr>
          <a:xfrm>
            <a:off x="1875240" y="1805040"/>
            <a:ext cx="173448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ffffff"/>
                </a:solidFill>
                <a:latin typeface="Calibri"/>
              </a:rPr>
              <a:t>декларация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373" name="CustomShape 39"/>
          <p:cNvSpPr/>
          <p:nvPr/>
        </p:nvSpPr>
        <p:spPr>
          <a:xfrm>
            <a:off x="3156840" y="2879280"/>
            <a:ext cx="50400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нет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74" name="CustomShape 40"/>
          <p:cNvSpPr/>
          <p:nvPr/>
        </p:nvSpPr>
        <p:spPr>
          <a:xfrm>
            <a:off x="1962720" y="2885760"/>
            <a:ext cx="41868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latin typeface="Calibri"/>
              </a:rPr>
              <a:t>да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75" name="CustomShape 41"/>
          <p:cNvSpPr/>
          <p:nvPr/>
        </p:nvSpPr>
        <p:spPr>
          <a:xfrm>
            <a:off x="146520" y="3574440"/>
            <a:ext cx="1084680" cy="851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негативное воздействие п. 123 Правил 644, ежемесячно 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76" name="CustomShape 42"/>
          <p:cNvSpPr/>
          <p:nvPr/>
        </p:nvSpPr>
        <p:spPr>
          <a:xfrm>
            <a:off x="1518840" y="3500280"/>
            <a:ext cx="1087560" cy="1156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п. 197 Правил, ежемесячно</a:t>
            </a:r>
            <a:endParaRPr b="0" lang="ru-RU" sz="1000" spc="-1" strike="noStrike">
              <a:latin typeface="Arial"/>
            </a:endParaRPr>
          </a:p>
        </p:txBody>
      </p:sp>
      <p:sp>
        <p:nvSpPr>
          <p:cNvPr id="377" name="CustomShape 43"/>
          <p:cNvSpPr/>
          <p:nvPr/>
        </p:nvSpPr>
        <p:spPr>
          <a:xfrm>
            <a:off x="-95760" y="26640"/>
            <a:ext cx="8983080" cy="400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latin typeface="Arial"/>
              </a:rPr>
              <a:t>Абоненты со среднесуточным объемом водоотведения 30 куб.м и более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78" name="CustomShape 44"/>
          <p:cNvSpPr/>
          <p:nvPr/>
        </p:nvSpPr>
        <p:spPr>
          <a:xfrm flipH="1">
            <a:off x="2171520" y="2671920"/>
            <a:ext cx="7560" cy="2415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9" name="CustomShape 45"/>
          <p:cNvSpPr/>
          <p:nvPr/>
        </p:nvSpPr>
        <p:spPr>
          <a:xfrm>
            <a:off x="3354480" y="2664720"/>
            <a:ext cx="360" cy="220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0" name="CustomShape 46"/>
          <p:cNvSpPr/>
          <p:nvPr/>
        </p:nvSpPr>
        <p:spPr>
          <a:xfrm>
            <a:off x="4389840" y="3732840"/>
            <a:ext cx="112896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Плата за негативное воздействие п. 123(4) Правил 644, ежемесячно в размере 0,5 тарифа водоотведения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81" name="CustomShape 47"/>
          <p:cNvSpPr/>
          <p:nvPr/>
        </p:nvSpPr>
        <p:spPr>
          <a:xfrm>
            <a:off x="4356360" y="3496680"/>
            <a:ext cx="1162800" cy="1533600"/>
          </a:xfrm>
          <a:prstGeom prst="rect">
            <a:avLst/>
          </a:prstGeom>
          <a:noFill/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2" name="CustomShape 48"/>
          <p:cNvSpPr/>
          <p:nvPr/>
        </p:nvSpPr>
        <p:spPr>
          <a:xfrm>
            <a:off x="3029040" y="3654000"/>
            <a:ext cx="1103400" cy="1307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Плата за сброс ЗВ сверх установленных нормативов состава п. 203  Правил 644         ( третье и четвертое условия  п.203)</a:t>
            </a:r>
            <a:endParaRPr b="0" lang="ru-RU" sz="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ежемесячно, </a:t>
            </a:r>
            <a:r>
              <a:rPr b="1" lang="ru-RU" sz="800" spc="-1" strike="noStrike">
                <a:solidFill>
                  <a:srgbClr val="ffffff"/>
                </a:solidFill>
                <a:latin typeface="Calibri"/>
              </a:rPr>
              <a:t>в размере 2 тарифов </a:t>
            </a:r>
            <a:r>
              <a:rPr b="0" lang="ru-RU" sz="800" spc="-1" strike="noStrike">
                <a:solidFill>
                  <a:srgbClr val="ffffff"/>
                </a:solidFill>
                <a:latin typeface="Calibri"/>
              </a:rPr>
              <a:t>на водоотведение </a:t>
            </a:r>
            <a:endParaRPr b="0" lang="ru-RU" sz="800" spc="-1" strike="noStrike">
              <a:latin typeface="Arial"/>
            </a:endParaRPr>
          </a:p>
        </p:txBody>
      </p:sp>
      <p:sp>
        <p:nvSpPr>
          <p:cNvPr id="383" name="CustomShape 49"/>
          <p:cNvSpPr/>
          <p:nvPr/>
        </p:nvSpPr>
        <p:spPr>
          <a:xfrm flipH="1">
            <a:off x="3438000" y="3344040"/>
            <a:ext cx="360" cy="230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4a7ebb"/>
            </a:solidFill>
            <a:round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CustomShape 1"/>
          <p:cNvSpPr/>
          <p:nvPr/>
        </p:nvSpPr>
        <p:spPr>
          <a:xfrm>
            <a:off x="493560" y="1983960"/>
            <a:ext cx="1263600" cy="1550520"/>
          </a:xfrm>
          <a:prstGeom prst="rect">
            <a:avLst/>
          </a:prstGeom>
          <a:noFill/>
          <a:ln w="28440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Arial"/>
              </a:rPr>
              <a:t>Нормативы по негативному воздействию по ЦСВО установлены на федеральном уровне.</a:t>
            </a:r>
            <a:endParaRPr b="0" lang="ru-RU" sz="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800" spc="-1" strike="noStrike">
                <a:solidFill>
                  <a:srgbClr val="ffffff"/>
                </a:solidFill>
                <a:latin typeface="Arial"/>
              </a:rPr>
              <a:t>Установление  нормативов состава сточных вод обеспечивается органом исполнительной власти</a:t>
            </a:r>
            <a:endParaRPr b="0" lang="ru-RU" sz="800" spc="-1" strike="noStrike">
              <a:latin typeface="Arial"/>
            </a:endParaRPr>
          </a:p>
        </p:txBody>
      </p:sp>
      <p:sp>
        <p:nvSpPr>
          <p:cNvPr id="385" name="CustomShape 2"/>
          <p:cNvSpPr/>
          <p:nvPr/>
        </p:nvSpPr>
        <p:spPr>
          <a:xfrm>
            <a:off x="2190960" y="1907280"/>
            <a:ext cx="1263600" cy="77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Уведомление потребителей об изменении платы за негативные воздействия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86" name="CustomShape 3"/>
          <p:cNvSpPr/>
          <p:nvPr/>
        </p:nvSpPr>
        <p:spPr>
          <a:xfrm>
            <a:off x="3913920" y="1212840"/>
            <a:ext cx="1246680" cy="1599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Уведомление потребителей об обследовании (определение контрольного колодца и установление фактического вида деятельности; составление 2-ух стороннего акта)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87" name="CustomShape 4"/>
          <p:cNvSpPr/>
          <p:nvPr/>
        </p:nvSpPr>
        <p:spPr>
          <a:xfrm>
            <a:off x="5692320" y="1417320"/>
            <a:ext cx="11642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Внесение изменений в договорные отношения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88" name="CustomShape 5"/>
          <p:cNvSpPr/>
          <p:nvPr/>
        </p:nvSpPr>
        <p:spPr>
          <a:xfrm>
            <a:off x="7411680" y="1514880"/>
            <a:ext cx="1513800" cy="77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Начисление размера платы по фиксированным  коэффициентам  0,5 и 2,0  упрощенным порядком расчета 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89" name="CustomShape 6"/>
          <p:cNvSpPr/>
          <p:nvPr/>
        </p:nvSpPr>
        <p:spPr>
          <a:xfrm>
            <a:off x="2190960" y="1485360"/>
            <a:ext cx="1247040" cy="162792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0" name="CustomShape 7"/>
          <p:cNvSpPr/>
          <p:nvPr/>
        </p:nvSpPr>
        <p:spPr>
          <a:xfrm>
            <a:off x="3888000" y="1239840"/>
            <a:ext cx="1296000" cy="164664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1" name="CustomShape 8"/>
          <p:cNvSpPr/>
          <p:nvPr/>
        </p:nvSpPr>
        <p:spPr>
          <a:xfrm>
            <a:off x="5652720" y="1167840"/>
            <a:ext cx="1267200" cy="122184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2" name="CustomShape 9"/>
          <p:cNvSpPr/>
          <p:nvPr/>
        </p:nvSpPr>
        <p:spPr>
          <a:xfrm>
            <a:off x="7411680" y="1253880"/>
            <a:ext cx="1492200" cy="187848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3" name="CustomShape 10"/>
          <p:cNvSpPr/>
          <p:nvPr/>
        </p:nvSpPr>
        <p:spPr>
          <a:xfrm>
            <a:off x="5447520" y="3132720"/>
            <a:ext cx="1681560" cy="77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Если Абонент  имеет право подать Декларацию, то    аккредитованная организация производит отбор пробы по заявке Абонента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94" name="CustomShape 11"/>
          <p:cNvSpPr/>
          <p:nvPr/>
        </p:nvSpPr>
        <p:spPr>
          <a:xfrm>
            <a:off x="1767600" y="2248560"/>
            <a:ext cx="402120" cy="24408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5" name="CustomShape 12"/>
          <p:cNvSpPr/>
          <p:nvPr/>
        </p:nvSpPr>
        <p:spPr>
          <a:xfrm rot="16200000">
            <a:off x="5623920" y="2674080"/>
            <a:ext cx="1029600" cy="190908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6" name="CustomShape 13"/>
          <p:cNvSpPr/>
          <p:nvPr/>
        </p:nvSpPr>
        <p:spPr>
          <a:xfrm flipH="1" rot="16200000">
            <a:off x="7094160" y="3144600"/>
            <a:ext cx="716400" cy="717120"/>
          </a:xfrm>
          <a:prstGeom prst="bentUpArrow">
            <a:avLst>
              <a:gd name="adj1" fmla="val 13017"/>
              <a:gd name="adj2" fmla="val 13513"/>
              <a:gd name="adj3" fmla="val 15163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7" name="CustomShape 14"/>
          <p:cNvSpPr/>
          <p:nvPr/>
        </p:nvSpPr>
        <p:spPr>
          <a:xfrm>
            <a:off x="3036960" y="3823560"/>
            <a:ext cx="1843560" cy="501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Получение потребителем протокола для формирования Декларации 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398" name="CustomShape 15"/>
          <p:cNvSpPr/>
          <p:nvPr/>
        </p:nvSpPr>
        <p:spPr>
          <a:xfrm rot="10800000">
            <a:off x="5097240" y="3734280"/>
            <a:ext cx="1310040" cy="464400"/>
          </a:xfrm>
          <a:prstGeom prst="bentUpArrow">
            <a:avLst>
              <a:gd name="adj1" fmla="val 20177"/>
              <a:gd name="adj2" fmla="val 20673"/>
              <a:gd name="adj3" fmla="val 15163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9" name="CustomShape 16"/>
          <p:cNvSpPr/>
          <p:nvPr/>
        </p:nvSpPr>
        <p:spPr>
          <a:xfrm rot="16200000">
            <a:off x="3601080" y="2900160"/>
            <a:ext cx="611640" cy="235476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0" name="CustomShape 17"/>
          <p:cNvSpPr/>
          <p:nvPr/>
        </p:nvSpPr>
        <p:spPr>
          <a:xfrm>
            <a:off x="655560" y="4485600"/>
            <a:ext cx="18435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Расчет платы на основании декларации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401" name="CustomShape 18"/>
          <p:cNvSpPr/>
          <p:nvPr/>
        </p:nvSpPr>
        <p:spPr>
          <a:xfrm rot="16200000">
            <a:off x="1015920" y="3511800"/>
            <a:ext cx="611640" cy="235476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2" name="CustomShape 19"/>
          <p:cNvSpPr/>
          <p:nvPr/>
        </p:nvSpPr>
        <p:spPr>
          <a:xfrm rot="10800000">
            <a:off x="2694960" y="4348800"/>
            <a:ext cx="1310040" cy="516240"/>
          </a:xfrm>
          <a:prstGeom prst="bentUpArrow">
            <a:avLst>
              <a:gd name="adj1" fmla="val 20177"/>
              <a:gd name="adj2" fmla="val 20673"/>
              <a:gd name="adj3" fmla="val 15163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3" name="CustomShape 20"/>
          <p:cNvSpPr/>
          <p:nvPr/>
        </p:nvSpPr>
        <p:spPr>
          <a:xfrm>
            <a:off x="3469320" y="2063520"/>
            <a:ext cx="402120" cy="22932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4" name="CustomShape 21"/>
          <p:cNvSpPr/>
          <p:nvPr/>
        </p:nvSpPr>
        <p:spPr>
          <a:xfrm>
            <a:off x="5209920" y="1895760"/>
            <a:ext cx="402120" cy="22824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5" name="CustomShape 22"/>
          <p:cNvSpPr/>
          <p:nvPr/>
        </p:nvSpPr>
        <p:spPr>
          <a:xfrm>
            <a:off x="6952680" y="1748160"/>
            <a:ext cx="402120" cy="24408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06" name="Рисунок 2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3988440" y="-10440"/>
            <a:ext cx="1422360" cy="736200"/>
          </a:xfrm>
          <a:prstGeom prst="rect">
            <a:avLst/>
          </a:prstGeom>
          <a:ln>
            <a:noFill/>
          </a:ln>
        </p:spPr>
      </p:pic>
      <p:sp>
        <p:nvSpPr>
          <p:cNvPr id="407" name="CustomShape 23"/>
          <p:cNvSpPr/>
          <p:nvPr/>
        </p:nvSpPr>
        <p:spPr>
          <a:xfrm>
            <a:off x="5688360" y="1417320"/>
            <a:ext cx="116424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Внесение изменений в договорные отношения</a:t>
            </a:r>
            <a:endParaRPr b="0" lang="ru-RU" sz="900" spc="-1" strike="noStrike">
              <a:latin typeface="Arial"/>
            </a:endParaRPr>
          </a:p>
        </p:txBody>
      </p:sp>
      <p:sp>
        <p:nvSpPr>
          <p:cNvPr id="408" name="CustomShape 24"/>
          <p:cNvSpPr/>
          <p:nvPr/>
        </p:nvSpPr>
        <p:spPr>
          <a:xfrm>
            <a:off x="2191320" y="1907280"/>
            <a:ext cx="1263600" cy="776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Уведомление потребителей об изменении платы за негативные воздействия</a:t>
            </a:r>
            <a:endParaRPr b="0" lang="ru-RU" sz="900" spc="-1" strike="noStrike"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587880" y="1254240"/>
            <a:ext cx="8245800" cy="8679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en-US" sz="1800" spc="-1" strike="noStrike">
                <a:solidFill>
                  <a:srgbClr val="00b0f0"/>
                </a:solidFill>
                <a:latin typeface="Arial"/>
              </a:rPr>
              <a:t>Нормативные правовые документы, </a:t>
            </a:r>
            <a:br/>
            <a:r>
              <a:rPr b="0" lang="en-US" sz="1800" spc="-1" strike="noStrike">
                <a:solidFill>
                  <a:srgbClr val="00b0f0"/>
                </a:solidFill>
                <a:latin typeface="Arial"/>
              </a:rPr>
              <a:t>определяющие отношения организации водопроводно-канализационного хозяйства</a:t>
            </a:r>
            <a:r>
              <a:rPr b="1" lang="en-US" sz="1800" spc="-1" strike="noStrike">
                <a:solidFill>
                  <a:srgbClr val="00b0f0"/>
                </a:solidFill>
                <a:latin typeface="Arial"/>
              </a:rPr>
              <a:t> (</a:t>
            </a:r>
            <a:r>
              <a:rPr b="0" lang="en-US" sz="1800" spc="-1" strike="noStrike">
                <a:solidFill>
                  <a:srgbClr val="00b0f0"/>
                </a:solidFill>
                <a:latin typeface="Arial"/>
              </a:rPr>
              <a:t>ВКХ) и абонентов </a:t>
            </a:r>
            <a:br/>
            <a:r>
              <a:rPr b="0" lang="en-US" sz="1800" spc="-1" strike="noStrike">
                <a:solidFill>
                  <a:srgbClr val="00b0f0"/>
                </a:solidFill>
                <a:latin typeface="Arial"/>
              </a:rPr>
              <a:t>в части начисления платы за негативное воздействие</a:t>
            </a:r>
            <a:endParaRPr b="0" lang="en-US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448920" y="2184120"/>
            <a:ext cx="8245800" cy="26780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Федеральный закон «О водоснабжении и водоотведении» от 07.12.2011 № 416-ФЗ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Федеральный закон «Об охране окружающей среды» от 10.01.2002 №7-ФЗ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Постановление Правительства РФ от 29.07.2013 №644 «Об утверждении Правил осуществления контроля состава и свойств сточных вод и о внесении изменений и признании утратившими силу некоторых актов Правительства Российской Федерации»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Постановление Правительства РФ от 22.05.2020 №728 «Об утверждении Правил осуществления контроля состава и свойств сточных вод и о внесении изменений и признании утратившими силу некоторых актов Правительства Российской Федерации»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Постановление Правительства РФ от 29.07.2013 №645 «Об утверждении типовых договоров холодного водоснабжения и водоотведения»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Постановление Правительства РФ от 04.09.2013 №776 «Об утверждении Правил организации коммерческого учета воды, сточных вод»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4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3943080" y="16920"/>
            <a:ext cx="143352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TextShape 1"/>
          <p:cNvSpPr txBox="1"/>
          <p:nvPr/>
        </p:nvSpPr>
        <p:spPr>
          <a:xfrm>
            <a:off x="2177280" y="547920"/>
            <a:ext cx="696636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ВАЖНО!</a:t>
            </a:r>
            <a:r>
              <a:rPr b="1" lang="en-US" sz="1300" spc="-1" strike="noStrike">
                <a:solidFill>
                  <a:srgbClr val="c00000"/>
                </a:solidFill>
                <a:latin typeface="Arial"/>
              </a:rPr>
              <a:t> </a:t>
            </a: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Положения Правил холодного водоснабжения и водоотведения, утв. ПП РФ от 29.07.2013 № 644 (Правила 644),  предусмотренные  в целях предотвращения негативного воздействия  на централизованную систему водоотведения                           </a:t>
            </a: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не</a:t>
            </a:r>
            <a:r>
              <a:rPr b="1" lang="en-US" sz="1300" spc="-1" strike="noStrike">
                <a:solidFill>
                  <a:srgbClr val="c00000"/>
                </a:solidFill>
                <a:latin typeface="Arial"/>
              </a:rPr>
              <a:t> </a:t>
            </a: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распространяются на абонентов</a:t>
            </a:r>
            <a:r>
              <a:rPr b="1" lang="en-US" sz="1300" spc="-1" strike="noStrike">
                <a:solidFill>
                  <a:srgbClr val="ffffff"/>
                </a:solidFill>
                <a:latin typeface="Arial"/>
              </a:rPr>
              <a:t>, </a:t>
            </a: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являющихся товариществами собственников жилья, жилищно-строительными, жилищными и иными специализированными потребительскими кооперативами, управляющими организациями, осуществляющими деятельность по управлению многоквартирными домами, собственниками и (или) пользователями жилых помещений в многоквартирных домах, специализированном жилищном фонде или жилых домов.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Положения Правил  644,  предусмотренные   в целях охраны водных объектов от загрязнения </a:t>
            </a: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не распространяются</a:t>
            </a:r>
            <a:r>
              <a:rPr b="1" lang="en-US" sz="1300" spc="-1" strike="noStrike">
                <a:solidFill>
                  <a:srgbClr val="ffffff"/>
                </a:solidFill>
                <a:latin typeface="Arial"/>
              </a:rPr>
              <a:t>: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-на объекты абонентов, являющиеся жилыми домами, многоквартирными домами (кроме нежилых помещений в многоквартирных домах, имеющих отдельные канализационные выпуски в централизованную систему водоотведения), жилыми помещениями специализированного жилищного фонда;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-на иные объекты абонентов, среднесуточный объем сбрасываемых сточных вод с которых в отдельный канализационный колодец менее 30 м3/сут. (за исключением объектов абонентов, используемых   в целях осуществления видов деятельности, указанных в п. 167 Правил 644).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0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1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TextShape 1"/>
          <p:cNvSpPr txBox="1"/>
          <p:nvPr/>
        </p:nvSpPr>
        <p:spPr>
          <a:xfrm>
            <a:off x="2177280" y="547920"/>
            <a:ext cx="696636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  <a:spcBef>
                <a:spcPts val="320"/>
              </a:spcBef>
            </a:pPr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Основания для установления допустимых значений </a:t>
            </a:r>
            <a:br/>
            <a:r>
              <a:rPr b="0" lang="en-US" sz="1600" spc="-1" strike="noStrike">
                <a:solidFill>
                  <a:srgbClr val="ffffff"/>
                </a:solidFill>
                <a:latin typeface="Arial"/>
              </a:rPr>
              <a:t>концентраций загрязняющих веществ для абонентов г. Тобольска</a:t>
            </a:r>
            <a:br/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Требования к составу и свойствам сточных вод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в целях защиты централизованных систем водоотведения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установлены на федеральном уровне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.  В приложениях №4, №4(1) и №5 Правил холодного водоснабжения и водоотведения, утв. ПП РФ от 29.07.2013г. №644 (Правила 644)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указаны одни и те же требования для всех абонентов организаций ВКХ России.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Нормативы состава сточных вод (НССВ)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утверждаются Администрацией                             муниципального образования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. Обязанность утверждения НССВ указана в пункте 173 Правил  644.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НССВ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рассчитываются согласно требованиям раздела XIII  Правил 644,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находятся в прямой зависимости от установленных для АО «СУЭНКО» нормативов допустимого сброса в водные объекты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(НДС прилагаются к декларациями о воздействии на окружающую среду и предоставляются в Росприроднадзор)  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и эффективности работы  очистных сооружений, эксплуатируемых АО «СУЭНКО».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3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4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extShape 1"/>
          <p:cNvSpPr txBox="1"/>
          <p:nvPr/>
        </p:nvSpPr>
        <p:spPr>
          <a:xfrm>
            <a:off x="2144520" y="898920"/>
            <a:ext cx="6847920" cy="3510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 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В случае принятия Декларации о составе и свойствах сточных вод </a:t>
            </a:r>
            <a:r>
              <a:rPr b="1" lang="en-US" sz="1500" spc="-1" strike="noStrike" u="sng">
                <a:solidFill>
                  <a:srgbClr val="ffffff"/>
                </a:solidFill>
                <a:uFillTx/>
                <a:latin typeface="Arial"/>
              </a:rPr>
              <a:t>с</a:t>
            </a: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en-US" sz="1500" spc="-1" strike="noStrike" u="sng">
                <a:solidFill>
                  <a:srgbClr val="ffffff"/>
                </a:solidFill>
                <a:uFillTx/>
                <a:latin typeface="Arial"/>
              </a:rPr>
              <a:t>нормативным качеством</a:t>
            </a: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 сточных вод, а также в случае, если фактические </a:t>
            </a:r>
            <a:r>
              <a:rPr b="1" lang="en-US" sz="1500" spc="-1" strike="noStrike" u="sng">
                <a:solidFill>
                  <a:srgbClr val="ffffff"/>
                </a:solidFill>
                <a:uFillTx/>
                <a:latin typeface="Arial"/>
              </a:rPr>
              <a:t>результаты проб</a:t>
            </a: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,  отобранных от объекта абонента,    будут </a:t>
            </a:r>
            <a:r>
              <a:rPr b="1" lang="en-US" sz="1500" spc="-1" strike="noStrike" u="sng">
                <a:solidFill>
                  <a:srgbClr val="ffffff"/>
                </a:solidFill>
                <a:uFillTx/>
                <a:latin typeface="Arial"/>
              </a:rPr>
              <a:t>соответствовать установленным нормативам</a:t>
            </a: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,  </a:t>
            </a:r>
            <a:r>
              <a:rPr b="1" lang="en-US" sz="1500" spc="-1" strike="noStrike">
                <a:solidFill>
                  <a:srgbClr val="ff0000"/>
                </a:solidFill>
                <a:latin typeface="Arial"/>
              </a:rPr>
              <a:t>плата</a:t>
            </a: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 за негативное воздействие </a:t>
            </a:r>
            <a:r>
              <a:rPr b="1" lang="en-US" sz="1500" spc="-1" strike="noStrike">
                <a:solidFill>
                  <a:srgbClr val="ff0000"/>
                </a:solidFill>
                <a:latin typeface="Arial"/>
              </a:rPr>
              <a:t>составит 0 руб.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Абоненты, заключившие новый договор водоотведения, разрабатывают и представляют декларацию в АО «СУЭНКО» в срок не позднее 6 месяцев со дня его заключения (п.33 Типового договора водоотведения, утвержденного постановлением Правительства Российской Федерации от 29.07.2013 № 645)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b="1" lang="en-US" sz="1500" spc="-1" strike="noStrike">
                <a:solidFill>
                  <a:srgbClr val="ffffff"/>
                </a:solidFill>
                <a:latin typeface="Arial"/>
              </a:rPr>
              <a:t> 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6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TextShape 1"/>
          <p:cNvSpPr txBox="1"/>
          <p:nvPr/>
        </p:nvSpPr>
        <p:spPr>
          <a:xfrm>
            <a:off x="2402640" y="391680"/>
            <a:ext cx="6283800" cy="7250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en-US" sz="3200" spc="-1" strike="noStrike">
                <a:solidFill>
                  <a:srgbClr val="00b0f0"/>
                </a:solidFill>
                <a:latin typeface="Calibri"/>
              </a:rPr>
              <a:t>Мероприятия для уменьшения платы за негативное воздействие</a:t>
            </a:r>
            <a:endParaRPr b="0" lang="en-US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8" name="TextShape 2"/>
          <p:cNvSpPr txBox="1"/>
          <p:nvPr/>
        </p:nvSpPr>
        <p:spPr>
          <a:xfrm>
            <a:off x="2402640" y="1759320"/>
            <a:ext cx="6283800" cy="29066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300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Для абонентов с объемом водоотведения </a:t>
            </a:r>
            <a:r>
              <a:rPr b="0" lang="en-US" sz="1500" spc="-1" strike="noStrike">
                <a:solidFill>
                  <a:srgbClr val="ff0000"/>
                </a:solidFill>
                <a:latin typeface="Calibri"/>
              </a:rPr>
              <a:t>более 30 м3/сут</a:t>
            </a: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: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buClr>
                <a:srgbClr val="ffffff"/>
              </a:buClr>
              <a:buFont typeface="Arial"/>
              <a:buChar char="-"/>
            </a:pP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Установка ЛОС (с оборудованием по загрязняющим веществам) ориентировочная стоимость – 250 тыс. руб;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300"/>
              </a:spcBef>
              <a:buClr>
                <a:srgbClr val="ffffff"/>
              </a:buClr>
              <a:buFont typeface="Arial"/>
              <a:buChar char="-"/>
            </a:pP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Установка жироуловителя, ориентировочная стоимость в пределах 100 тыс. руб.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Для абонентов с объемом водоотведения </a:t>
            </a:r>
            <a:r>
              <a:rPr b="0" lang="en-US" sz="1500" spc="-1" strike="noStrike">
                <a:solidFill>
                  <a:srgbClr val="ff0000"/>
                </a:solidFill>
                <a:latin typeface="Calibri"/>
              </a:rPr>
              <a:t>менее 30м3/сут</a:t>
            </a:r>
            <a:r>
              <a:rPr b="0" lang="en-US" sz="1500" spc="-1" strike="noStrike">
                <a:solidFill>
                  <a:srgbClr val="ffffff"/>
                </a:solidFill>
                <a:latin typeface="Calibri"/>
              </a:rPr>
              <a:t>, не имеющих индивидуального места отбора проб, установить отдельный колодец, ориентировочная стоимость 70 тыс. руб.</a:t>
            </a:r>
            <a:endParaRPr b="0" lang="en-US" sz="15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19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>
            <a:off x="0" y="4774320"/>
            <a:ext cx="9143640" cy="3646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2f2f2"/>
                </a:solidFill>
                <a:latin typeface="Calibri"/>
              </a:rPr>
              <a:t>www.suenco.ru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21" name="CustomShape 2"/>
          <p:cNvSpPr/>
          <p:nvPr/>
        </p:nvSpPr>
        <p:spPr>
          <a:xfrm>
            <a:off x="-1145160" y="2177640"/>
            <a:ext cx="11217600" cy="108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/>
          </a:bodyPr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ffffff"/>
                </a:solidFill>
                <a:latin typeface="Arial"/>
              </a:rPr>
              <a:t>Спасибо за внимание!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600" spc="-1" strike="noStrike">
              <a:latin typeface="Arial"/>
            </a:endParaRPr>
          </a:p>
        </p:txBody>
      </p:sp>
      <p:pic>
        <p:nvPicPr>
          <p:cNvPr id="422" name="Рисунок 6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3948120" y="0"/>
            <a:ext cx="1437840" cy="66312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48920" y="1127880"/>
            <a:ext cx="8245800" cy="7632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Arial"/>
              </a:rPr>
              <a:t>Что такое негативное воздействие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448920" y="1777320"/>
            <a:ext cx="8245800" cy="30848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800" spc="-1" strike="noStrike">
                <a:solidFill>
                  <a:srgbClr val="ffffff"/>
                </a:solidFill>
                <a:latin typeface="Arial"/>
              </a:rPr>
              <a:t>Негативное воздействие  - это воздействие  сточных вод, образованных в  результате   хозяйственной и иной деятельности абонента, последствия которого приводят к негативным изменениям качества окружающей среды и нарушению надежности и бесперебойности работы централизованной системы водоотведения </a:t>
            </a: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</a:pPr>
            <a:endParaRPr b="0" lang="en-US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7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3943080" y="16920"/>
            <a:ext cx="143352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2177280" y="547920"/>
            <a:ext cx="696636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Обязанность абонента сбрасывать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в централизованные системы водоотведения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сточные воды нормативного качества з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акреплена   статьями 14, 15, 30.1 Федерального закона «О водоснабжении и водоотведении» 416- ФЗ, пунктами 35 (и), 111, 113, 167 Правил холодного водоснабжения и водоотведения, утв. ПП РФ от 29.07.2013г. №644 (Правила 644)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       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Абонентам организации ВКХ </a:t>
            </a:r>
            <a:r>
              <a:rPr b="0" lang="en-US" sz="1400" spc="-1" strike="noStrike" u="sng">
                <a:solidFill>
                  <a:srgbClr val="ffffff"/>
                </a:solidFill>
                <a:uFillTx/>
                <a:latin typeface="Arial"/>
              </a:rPr>
              <a:t>законодательством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  устанавливается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два вида нормативов</a:t>
            </a: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: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требования к составу и свойствам сточных вод в целях предотвращения негативного воздействия на работу централизованных систем водоотведения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21"/>
              </a:spcBef>
            </a:pPr>
            <a:r>
              <a:rPr b="0" i="1" lang="en-US" sz="1100" spc="-1" strike="noStrike">
                <a:solidFill>
                  <a:srgbClr val="ffffff"/>
                </a:solidFill>
                <a:latin typeface="Arial"/>
              </a:rPr>
              <a:t>Устанавливаются на Федеральном уровне и едины для всех абонентов РФ, значения и перечень требований приведены в Приложении №5  Правил  644.</a:t>
            </a: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28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нормативы состава сточных вод в целях охраны водных объектов от загрязнения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21"/>
              </a:spcBef>
            </a:pPr>
            <a:r>
              <a:rPr b="0" i="1" lang="en-US" sz="1100" spc="-1" strike="noStrike">
                <a:solidFill>
                  <a:srgbClr val="ffffff"/>
                </a:solidFill>
                <a:latin typeface="Arial"/>
              </a:rPr>
              <a:t>Устанавливаются субъектом РФ (орган местного самоуправления) с учетом нормативов допустимого сброса в водный объект (НДС) для организации ВКХ и эффективности работы очистных сооружений. </a:t>
            </a: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21"/>
              </a:spcBef>
            </a:pP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9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0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Shape 1"/>
          <p:cNvSpPr txBox="1"/>
          <p:nvPr/>
        </p:nvSpPr>
        <p:spPr>
          <a:xfrm>
            <a:off x="2177280" y="547920"/>
            <a:ext cx="6844680" cy="4245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  <a:spcBef>
                <a:spcPts val="320"/>
              </a:spcBef>
            </a:pPr>
            <a:r>
              <a:rPr b="0" i="1" lang="en-US" sz="1600" spc="-1" strike="noStrike">
                <a:solidFill>
                  <a:srgbClr val="ffffff"/>
                </a:solidFill>
                <a:latin typeface="Arial"/>
              </a:rPr>
              <a:t>Начисление платы за  негативное воздействие </a:t>
            </a:r>
            <a:endParaRPr b="0" lang="en-US" sz="16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Законодательством для абонентов установлено два вида платы за негативное воздействие: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26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- плата за негативное воздействие на централизованную систему водоотведения 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Полученные денежные средства организацией ВКХ используются целевым образом </a:t>
            </a:r>
            <a:r>
              <a:rPr b="0" lang="en-US" sz="1300" spc="-1" strike="noStrike" u="sng">
                <a:solidFill>
                  <a:srgbClr val="ffffff"/>
                </a:solidFill>
                <a:uFillTx/>
                <a:latin typeface="Arial"/>
              </a:rPr>
              <a:t>в качестве источника финансирования н</a:t>
            </a: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а выполнение мероприятий, связанных с ремонтом, реконструкцией или строительством объектов централизованных систем водоотведения.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261"/>
              </a:spcBef>
              <a:buClr>
                <a:srgbClr val="ffffff"/>
              </a:buClr>
              <a:buFont typeface="Arial"/>
              <a:buChar char="•"/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</a:rPr>
              <a:t>- плата за </a:t>
            </a:r>
            <a:r>
              <a:rPr b="0" lang="en-US" sz="1300" spc="-1" strike="noStrike">
                <a:solidFill>
                  <a:srgbClr val="ffffff"/>
                </a:solidFill>
                <a:latin typeface="Arial"/>
                <a:ea typeface="Times New Roman"/>
              </a:rPr>
              <a:t>сброс загрязняющих веществ в составе сточных вод сверх установленных нормативов состава сточных вод.  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61"/>
              </a:spcBef>
            </a:pPr>
            <a:r>
              <a:rPr b="0" lang="en-US" sz="1300" spc="-1" strike="noStrike">
                <a:solidFill>
                  <a:srgbClr val="ffffff"/>
                </a:solidFill>
                <a:latin typeface="Arial"/>
                <a:ea typeface="Times New Roman"/>
              </a:rPr>
              <a:t>Полученные денежные средства организацией ВКХ, используются </a:t>
            </a:r>
            <a:r>
              <a:rPr b="0" lang="en-US" sz="1300" spc="-1" strike="noStrike" u="sng">
                <a:solidFill>
                  <a:srgbClr val="ffffff"/>
                </a:solidFill>
                <a:uFillTx/>
                <a:latin typeface="Arial"/>
                <a:ea typeface="Times New Roman"/>
              </a:rPr>
              <a:t>на цели внесения платы за негативное воздействие на окружающую среду</a:t>
            </a:r>
            <a:r>
              <a:rPr b="0" lang="en-US" sz="1300" spc="-1" strike="noStrike">
                <a:solidFill>
                  <a:srgbClr val="ffffff"/>
                </a:solidFill>
                <a:latin typeface="Arial"/>
                <a:ea typeface="Times New Roman"/>
              </a:rPr>
              <a:t>, возмещения вреда, причиненного водным объектам и для осуществления мероприятий по снижению негативного воздействия на окружающую среду.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  <a:ea typeface="Times New Roman"/>
              </a:rPr>
              <a:t>      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281"/>
              </a:spcBef>
            </a:pP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2" name="TextShape 2"/>
          <p:cNvSpPr txBox="1"/>
          <p:nvPr/>
        </p:nvSpPr>
        <p:spPr>
          <a:xfrm>
            <a:off x="2617200" y="0"/>
            <a:ext cx="6283800" cy="4892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Основные положения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3" name="Рисунок 4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Shape 1"/>
          <p:cNvSpPr txBox="1"/>
          <p:nvPr/>
        </p:nvSpPr>
        <p:spPr>
          <a:xfrm>
            <a:off x="2402640" y="391680"/>
            <a:ext cx="6283800" cy="7250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en-US" sz="3600" spc="-1" strike="noStrike">
                <a:solidFill>
                  <a:srgbClr val="00b0f0"/>
                </a:solidFill>
                <a:latin typeface="Calibri"/>
              </a:rPr>
              <a:t>Порядок определения платы за НВ</a:t>
            </a:r>
            <a:endParaRPr b="0" lang="en-US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TextShape 2"/>
          <p:cNvSpPr txBox="1"/>
          <p:nvPr/>
        </p:nvSpPr>
        <p:spPr>
          <a:xfrm>
            <a:off x="2402640" y="1155240"/>
            <a:ext cx="6283800" cy="35107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algn="just">
              <a:lnSpc>
                <a:spcPct val="100000"/>
              </a:lnSpc>
              <a:spcBef>
                <a:spcPts val="439"/>
              </a:spcBef>
            </a:pPr>
            <a:r>
              <a:rPr b="0" lang="en-US" sz="2200" spc="-1" strike="noStrike">
                <a:solidFill>
                  <a:srgbClr val="ffffff"/>
                </a:solidFill>
                <a:latin typeface="Arial"/>
              </a:rPr>
              <a:t>Законодательством определен порядок расчета и предъявления платы Абонентам за негативное воздействие: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39"/>
              </a:spcBef>
              <a:buClr>
                <a:srgbClr val="ffffff"/>
              </a:buClr>
              <a:buFont typeface="Arial"/>
              <a:buChar char="-"/>
            </a:pPr>
            <a:r>
              <a:rPr b="0" lang="en-US" sz="2200" spc="-1" strike="noStrike">
                <a:solidFill>
                  <a:srgbClr val="ffffff"/>
                </a:solidFill>
                <a:latin typeface="Arial"/>
              </a:rPr>
              <a:t>упрощенный порядок начисления платы с применением фиксированных коэффициентов;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39"/>
              </a:spcBef>
            </a:pP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39"/>
              </a:spcBef>
              <a:buClr>
                <a:srgbClr val="ffffff"/>
              </a:buClr>
              <a:buFont typeface="Arial"/>
              <a:buChar char="-"/>
            </a:pPr>
            <a:r>
              <a:rPr b="0" lang="en-US" sz="2200" spc="-1" strike="noStrike">
                <a:solidFill>
                  <a:srgbClr val="ffffff"/>
                </a:solidFill>
                <a:latin typeface="Arial"/>
              </a:rPr>
              <a:t>по результатам контроля состава сточных вод; 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39"/>
              </a:spcBef>
            </a:pP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spcBef>
                <a:spcPts val="439"/>
              </a:spcBef>
              <a:buClr>
                <a:srgbClr val="ffffff"/>
              </a:buClr>
              <a:buFont typeface="Arial"/>
              <a:buChar char="-"/>
            </a:pPr>
            <a:r>
              <a:rPr b="0" lang="en-US" sz="2200" spc="-1" strike="noStrike">
                <a:solidFill>
                  <a:srgbClr val="ffffff"/>
                </a:solidFill>
                <a:latin typeface="Arial"/>
              </a:rPr>
              <a:t>по декларации состава и свойств сточных вод абонента.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39"/>
              </a:spcBef>
            </a:pPr>
            <a:r>
              <a:rPr b="0" lang="en-US" sz="2200" spc="-1" strike="noStrike">
                <a:solidFill>
                  <a:srgbClr val="ffffff"/>
                </a:solidFill>
                <a:latin typeface="Arial"/>
              </a:rPr>
              <a:t>  </a:t>
            </a:r>
            <a:endParaRPr b="0" lang="en-US" sz="2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6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2243160" y="57600"/>
            <a:ext cx="6900480" cy="522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Упрощенный порядок начисления платы                     (БЕЗ ОТБОРА ПРОБ)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TextShape 2"/>
          <p:cNvSpPr txBox="1"/>
          <p:nvPr/>
        </p:nvSpPr>
        <p:spPr>
          <a:xfrm>
            <a:off x="2126160" y="579960"/>
            <a:ext cx="6908760" cy="4299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  <a:spcBef>
                <a:spcPts val="281"/>
              </a:spcBef>
            </a:pPr>
            <a:r>
              <a:rPr b="0" lang="en-US" sz="1400" spc="-1" strike="noStrike">
                <a:solidFill>
                  <a:srgbClr val="ffffff"/>
                </a:solidFill>
                <a:latin typeface="Arial"/>
              </a:rPr>
              <a:t>п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унктом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 123 (4) Правил 644 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определен расчет платы за негативное воздействие на централизованную систему водоотведения 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с применением К-0,5 к тарифу водоотведения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в отношении следующих объектов абонентов (при наличии любого из условий):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i="1" lang="en-US" sz="1200" spc="-1" strike="noStrike">
                <a:solidFill>
                  <a:srgbClr val="ffffff"/>
                </a:solidFill>
                <a:latin typeface="Arial"/>
              </a:rPr>
              <a:t>Первое условие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: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среднесуточный объем сбрасываемых сточных вод с объекта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менее  </a:t>
            </a:r>
            <a:r>
              <a:rPr b="1" lang="en-US" sz="1300" spc="-1" strike="noStrike">
                <a:solidFill>
                  <a:srgbClr val="ff0000"/>
                </a:solidFill>
                <a:latin typeface="Arial"/>
              </a:rPr>
              <a:t>30 м3/сут. с отдельным канализационным выпуском в ЦСВ;</a:t>
            </a: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endParaRPr b="0" lang="en-US" sz="13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НЕЗАВИСИМО ОТ ОБЪЕМА ВОДООТВЕДЕНИЯ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i="1" lang="en-US" sz="1200" spc="-1" strike="noStrike">
                <a:solidFill>
                  <a:srgbClr val="ffffff"/>
                </a:solidFill>
                <a:latin typeface="Arial"/>
              </a:rPr>
              <a:t>Второе условие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: с объекта осуществляется отведение (сброс) сточных вод с использованием сооружений и устройств, не подключенных (технологически не присоединенных) к централизованной системе водоотведения (септики);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i="1" lang="en-US" sz="1200" spc="-1" strike="noStrike">
                <a:solidFill>
                  <a:srgbClr val="ffffff"/>
                </a:solidFill>
                <a:latin typeface="Arial"/>
              </a:rPr>
              <a:t>Третье условие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: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 с объектов расположенных во встроенном (пристроенном) нежилом помещении в многоквартирном доме при отсутствии отдельного канализационного выпуска в централизованную систему водоотведения, оборудованного канализационным колодцем;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i="1" lang="en-US" sz="1200" spc="-1" strike="noStrike">
                <a:solidFill>
                  <a:srgbClr val="ffffff"/>
                </a:solidFill>
                <a:latin typeface="Arial"/>
              </a:rPr>
              <a:t>Четвертое условие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: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 для отбора сбрасываемых с объекта сточных вод отсутствует контрольный канализационный колодец, а также иной канализационный колодец, в котором отбор проб сточных вод абонента может быть осуществлен отдельно от сточных вод иных абонентов.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Ежемесячная плата за негативное воздействие на централизованную систему водоотведение абонентов, чьи объекты соответствуют любому из перечисленных условий, составит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:  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 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К-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0,5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х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  тариф </a:t>
            </a:r>
            <a:r>
              <a:rPr b="1" lang="en-US" sz="1400" spc="-1" strike="noStrike">
                <a:solidFill>
                  <a:srgbClr val="ffffff"/>
                </a:solidFill>
                <a:latin typeface="Arial"/>
              </a:rPr>
              <a:t>х</a:t>
            </a:r>
            <a:r>
              <a:rPr b="1" lang="en-US" sz="1400" spc="-1" strike="noStrike">
                <a:solidFill>
                  <a:srgbClr val="ff0000"/>
                </a:solidFill>
                <a:latin typeface="Arial"/>
              </a:rPr>
              <a:t> объем водоотведения за расчетный месяц</a:t>
            </a:r>
            <a:endParaRPr b="0" lang="en-US" sz="14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Times New Roman"/>
              </a:rPr>
              <a:t>                                                                                                                                                                          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4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9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2243160" y="57600"/>
            <a:ext cx="6900480" cy="614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Упрощенный порядок начисления платы                     (БЕЗ ОТБОРА ПРОБ)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TextShape 2"/>
          <p:cNvSpPr txBox="1"/>
          <p:nvPr/>
        </p:nvSpPr>
        <p:spPr>
          <a:xfrm>
            <a:off x="2136240" y="672840"/>
            <a:ext cx="6816960" cy="4470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20000"/>
              </a:lnSpc>
            </a:pPr>
            <a:r>
              <a:rPr b="0" lang="en-US" sz="1200" spc="-1" strike="noStrike">
                <a:solidFill>
                  <a:srgbClr val="ffffff"/>
                </a:solidFill>
                <a:latin typeface="Times New Roman"/>
              </a:rPr>
              <a:t> 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Пунктом 203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определен расчет платы за сброс загрязняющих веществ в составе сточных вод сверх установленных нормативов состава сточных вод с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применением К-2 к тарифу водоотведения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в отношении следующих объектов абонентов (при наличии любого из условий):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0" i="1" lang="en-US" sz="1200" spc="-1" strike="noStrike">
                <a:solidFill>
                  <a:srgbClr val="ffffff"/>
                </a:solidFill>
                <a:latin typeface="Arial"/>
              </a:rPr>
              <a:t>Первое условие: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00000"/>
              </a:lnSpc>
              <a:buClr>
                <a:srgbClr val="418ab3"/>
              </a:buClr>
              <a:buFont typeface="Arial"/>
              <a:buChar char="-"/>
            </a:pPr>
            <a:r>
              <a:rPr b="0" lang="en-US" sz="1100" spc="-1" strike="noStrike">
                <a:solidFill>
                  <a:srgbClr val="ffffff"/>
                </a:solidFill>
                <a:latin typeface="Arial"/>
              </a:rPr>
              <a:t>среднесуточный объем которых менее  30 м3/сут.,  используемых в целях осуществления в фактической деятельности в соответствии с  закрытым перечнем видов деятельности:</a:t>
            </a: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0" i="1" lang="en-US" sz="1100" spc="-1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0" i="1" lang="en-US" sz="1100" spc="-1" strike="noStrike">
                <a:solidFill>
                  <a:srgbClr val="ffffff"/>
                </a:solidFill>
                <a:latin typeface="Arial"/>
              </a:rPr>
              <a:t>(гостиниц, предприятий общественного питания, полиграфической деятельности, деятельности по складированию и хранению, деятельности бань и душевых по предоставлению общегигиенических услуг, деятельности саун, деятельности сухопутного транспорта, розничной торговли моторным топливом в специализированных магазинах, предоставления услуг парикмахерскими и салонами красоты, производства пара и горячей воды (тепловой энергии), производства пищевых продуктов, производства стекла и изделий из стекла, производства строительных керамических материалов, производства керамических изделий, производства огнеупорных керамических товаров, производства стекловолокна, производства изделий из бетона, цемента и гипса, производства химических веществ и химических продуктов, производства кожи и изделий из кожи, производства одежды из кожи, обработки кож и шкур на бойнях, производства меховых изделий, производства электрических аккумуляторов и аккумуляторных батарей, гальванопокрытия, металлизации и тепловой обработки металла, производства лекарственных средств и материалов, применяемых в медицинских целях, производства резиновых и пластмассовых изделий, мойки транспортных средств, стирки или химической чистки текстильных и меховых изделий, сбора, обработки или утилизации отходов, обработки вторичного сырья, предоставления услуг в области ликвидации последствий загрязнений и прочих услуг, связанных с удалением отходов;</a:t>
            </a:r>
            <a:r>
              <a:rPr b="0" lang="en-US" sz="1100" spc="-1" strike="noStrike">
                <a:solidFill>
                  <a:srgbClr val="ffffff"/>
                </a:solidFill>
                <a:latin typeface="Arial"/>
              </a:rPr>
              <a:t>                                                                                                                                                                       </a:t>
            </a: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41"/>
              </a:spcBef>
            </a:pPr>
            <a:endParaRPr b="0" lang="en-US" sz="11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2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2243160" y="57600"/>
            <a:ext cx="6900480" cy="5907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r">
              <a:lnSpc>
                <a:spcPct val="100000"/>
              </a:lnSpc>
            </a:pPr>
            <a:r>
              <a:rPr b="0" lang="en-US" sz="2000" spc="-1" strike="noStrike">
                <a:solidFill>
                  <a:srgbClr val="00b0f0"/>
                </a:solidFill>
                <a:latin typeface="Arial"/>
              </a:rPr>
              <a:t>Упрощенный порядок начисления платы                     (БЕЗ ОТБОРА ПРОБ)</a:t>
            </a:r>
            <a:endParaRPr b="0" lang="en-US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TextShape 2"/>
          <p:cNvSpPr txBox="1"/>
          <p:nvPr/>
        </p:nvSpPr>
        <p:spPr>
          <a:xfrm>
            <a:off x="2126160" y="649080"/>
            <a:ext cx="6816960" cy="42307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lnSpc>
                <a:spcPct val="120000"/>
              </a:lnSpc>
            </a:pPr>
            <a:r>
              <a:rPr b="0" i="1" lang="en-US" sz="1200" spc="-1" strike="noStrike">
                <a:solidFill>
                  <a:srgbClr val="ffffff"/>
                </a:solidFill>
                <a:latin typeface="Arial"/>
              </a:rPr>
              <a:t>НЕЗАВИСИМО ОТ ОБЪЕМА ВОДООТВЕДЕНИЯ И ВИДА ДЕЯТЕЛЬНОСТИ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0000"/>
              </a:lnSpc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</a:pPr>
            <a:r>
              <a:rPr b="0" i="1" lang="en-US" sz="1200" spc="-1" strike="noStrike">
                <a:solidFill>
                  <a:srgbClr val="ffffff"/>
                </a:solidFill>
                <a:latin typeface="Arial"/>
              </a:rPr>
              <a:t>Второе условие: 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с объектов которых осуществляется отведение (сброс) сточных вод с использованием сооружений и устройств, не подключенных (технологически не присоединенных) к централизованной системе водоотведения (септики);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20000"/>
              </a:lnSpc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i="1" lang="en-US" sz="1200" spc="-1" strike="noStrike">
                <a:solidFill>
                  <a:srgbClr val="ffffff"/>
                </a:solidFill>
                <a:latin typeface="Arial"/>
              </a:rPr>
              <a:t>Третье условие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: с объектов расположенных во встроенном (пристроенном) нежилом помещении в многоквартирном доме при отсутствии отдельного канализационного выпуска в централизованную систему водоотведения, оборудованного канализационным колодцем;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i="1" lang="en-US" sz="1200" spc="-1" strike="noStrike">
                <a:solidFill>
                  <a:srgbClr val="ffffff"/>
                </a:solidFill>
                <a:latin typeface="Arial"/>
              </a:rPr>
              <a:t>Четвертое условие:</a:t>
            </a: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 с объектов для отбора сбрасываемых с которых сточных вод отсутствует контрольный канализационный колодец, а также иной канализационный колодец, в котором отбор проб сточных вод абонента может быть осуществлен отдельно от сточных вод иных абонентов.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0" lang="en-US" sz="1200" spc="-1" strike="noStrike">
                <a:solidFill>
                  <a:srgbClr val="ffffff"/>
                </a:solidFill>
                <a:latin typeface="Arial"/>
              </a:rPr>
              <a:t>Ежемесячная плата абонентов за сброс загрязняющих веществ в составе сточных вод сверх установленных нормативов состава сточных вод,   объекты которых соответствуют хотя бы  одному из условий,  составит: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241"/>
              </a:spcBef>
            </a:pP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                 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К-2 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х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  тариф </a:t>
            </a:r>
            <a:r>
              <a:rPr b="1" lang="en-US" sz="1200" spc="-1" strike="noStrike">
                <a:solidFill>
                  <a:srgbClr val="ffffff"/>
                </a:solidFill>
                <a:latin typeface="Arial"/>
              </a:rPr>
              <a:t>х </a:t>
            </a:r>
            <a:r>
              <a:rPr b="1" lang="en-US" sz="1200" spc="-1" strike="noStrike">
                <a:solidFill>
                  <a:srgbClr val="ff0000"/>
                </a:solidFill>
                <a:latin typeface="Arial"/>
              </a:rPr>
              <a:t>объем водоотведения за расчетный месяц</a:t>
            </a: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41"/>
              </a:spcBef>
            </a:pPr>
            <a:endParaRPr b="0" lang="en-US" sz="1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5" name="Рисунок 3" descr=""/>
          <p:cNvPicPr/>
          <p:nvPr/>
        </p:nvPicPr>
        <p:blipFill>
          <a:blip r:embed="rId1"/>
          <a:srcRect l="11356" t="8656" r="71364" b="74627"/>
          <a:stretch/>
        </p:blipFill>
        <p:spPr>
          <a:xfrm>
            <a:off x="58320" y="2302560"/>
            <a:ext cx="1422360" cy="73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Application>LibreOffice/5.4.3.2$Windows_x86 LibreOffice_project/92a7159f7e4af62137622921e809f8546db437e5</Application>
  <Words>2920</Words>
  <Paragraphs>203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2017-08-01T15:40:51Z</dcterms:created>
  <dc:creator/>
  <dc:description/>
  <dc:language>ru-RU</dc:language>
  <cp:lastModifiedBy/>
  <dcterms:modified xsi:type="dcterms:W3CDTF">2021-01-29T06:02:01Z</dcterms:modified>
  <cp:revision>1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Экран (16:9)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24</vt:i4>
  </property>
</Properties>
</file>